
<file path=[Content_Types].xml><?xml version="1.0" encoding="utf-8"?>
<Types xmlns="http://schemas.openxmlformats.org/package/2006/content-types">
  <Default Extension="fntdata" ContentType="application/x-fontdata"/>
  <Default Extension="gif" ContentType="image/gi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43"/>
  </p:notesMasterIdLst>
  <p:sldIdLst>
    <p:sldId id="256" r:id="rId2"/>
    <p:sldId id="257" r:id="rId3"/>
    <p:sldId id="258" r:id="rId4"/>
    <p:sldId id="399" r:id="rId5"/>
    <p:sldId id="403" r:id="rId6"/>
    <p:sldId id="260" r:id="rId7"/>
    <p:sldId id="261" r:id="rId8"/>
    <p:sldId id="262" r:id="rId9"/>
    <p:sldId id="263" r:id="rId10"/>
    <p:sldId id="264" r:id="rId11"/>
    <p:sldId id="265" r:id="rId12"/>
    <p:sldId id="266" r:id="rId13"/>
    <p:sldId id="400" r:id="rId14"/>
    <p:sldId id="267" r:id="rId15"/>
    <p:sldId id="401" r:id="rId16"/>
    <p:sldId id="268" r:id="rId17"/>
    <p:sldId id="269" r:id="rId18"/>
    <p:sldId id="402" r:id="rId19"/>
    <p:sldId id="404"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405" r:id="rId34"/>
    <p:sldId id="287" r:id="rId35"/>
    <p:sldId id="288" r:id="rId36"/>
    <p:sldId id="290" r:id="rId37"/>
    <p:sldId id="406" r:id="rId38"/>
    <p:sldId id="407" r:id="rId39"/>
    <p:sldId id="293" r:id="rId40"/>
    <p:sldId id="295" r:id="rId41"/>
    <p:sldId id="294" r:id="rId42"/>
  </p:sldIdLst>
  <p:sldSz cx="9144000" cy="5143500" type="screen16x9"/>
  <p:notesSz cx="6858000" cy="9144000"/>
  <p:embeddedFontLst>
    <p:embeddedFont>
      <p:font typeface="Josefin Sans" pitchFamily="2"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D0841-A750-456B-A174-DA968EE0302C}" v="1" dt="2023-04-22T14:57:54.798"/>
    <p1510:client id="{EA770222-B7B2-42EE-AAC0-E44938EAB5C1}" v="541" dt="2023-04-22T06:15:49.294"/>
  </p1510:revLst>
</p1510:revInfo>
</file>

<file path=ppt/tableStyles.xml><?xml version="1.0" encoding="utf-8"?>
<a:tblStyleLst xmlns:a="http://schemas.openxmlformats.org/drawingml/2006/main" def="{D3FA4792-F51C-4B1F-ABB4-739382D045AE}">
  <a:tblStyle styleId="{D3FA4792-F51C-4B1F-ABB4-739382D045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78" autoAdjust="0"/>
  </p:normalViewPr>
  <p:slideViewPr>
    <p:cSldViewPr snapToGrid="0">
      <p:cViewPr varScale="1">
        <p:scale>
          <a:sx n="107" d="100"/>
          <a:sy n="107" d="100"/>
        </p:scale>
        <p:origin x="1734" y="10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O SI HUI#" userId="d5ecc5ce-0d89-4011-890d-bfc38535266a" providerId="ADAL" clId="{267D0841-A750-456B-A174-DA968EE0302C}"/>
    <pc:docChg chg="modSld">
      <pc:chgData name="#LOO SI HUI#" userId="d5ecc5ce-0d89-4011-890d-bfc38535266a" providerId="ADAL" clId="{267D0841-A750-456B-A174-DA968EE0302C}" dt="2023-04-22T14:59:34.177" v="109" actId="207"/>
      <pc:docMkLst>
        <pc:docMk/>
      </pc:docMkLst>
      <pc:sldChg chg="modSp mod">
        <pc:chgData name="#LOO SI HUI#" userId="d5ecc5ce-0d89-4011-890d-bfc38535266a" providerId="ADAL" clId="{267D0841-A750-456B-A174-DA968EE0302C}" dt="2023-04-22T14:59:34.177" v="109" actId="207"/>
        <pc:sldMkLst>
          <pc:docMk/>
          <pc:sldMk cId="0" sldId="294"/>
        </pc:sldMkLst>
        <pc:spChg chg="mod">
          <ac:chgData name="#LOO SI HUI#" userId="d5ecc5ce-0d89-4011-890d-bfc38535266a" providerId="ADAL" clId="{267D0841-A750-456B-A174-DA968EE0302C}" dt="2023-04-22T14:59:34.177" v="109" actId="207"/>
          <ac:spMkLst>
            <pc:docMk/>
            <pc:sldMk cId="0" sldId="294"/>
            <ac:spMk id="137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we are team  5 from tutorial group a127 and today we’ll like to present on our sc1015 mini project, Predicting Churn in Telecommunications.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19fccec227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219fccec227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main goal is to identify issues related to churn. An average churn rate for a telecom company is 22%, which ours is higher by a bit, at 26.5%. </a:t>
            </a:r>
          </a:p>
          <a:p>
            <a:pPr marL="0" lvl="0" indent="0" algn="l" rtl="0">
              <a:spcBef>
                <a:spcPts val="0"/>
              </a:spcBef>
              <a:spcAft>
                <a:spcPts val="0"/>
              </a:spcAft>
              <a:buNone/>
            </a:pPr>
            <a:r>
              <a:rPr lang="en" dirty="0"/>
              <a:t>*click*</a:t>
            </a:r>
            <a:endParaRPr dirty="0"/>
          </a:p>
          <a:p>
            <a:pPr marL="0" lvl="0" indent="0" algn="l" rtl="0">
              <a:spcBef>
                <a:spcPts val="0"/>
              </a:spcBef>
              <a:spcAft>
                <a:spcPts val="0"/>
              </a:spcAft>
              <a:buNone/>
            </a:pPr>
            <a:r>
              <a:rPr lang="en" dirty="0"/>
              <a:t>Another issue that caught our attention is that most customers rely on short-term contracts, as opposed to long-term ones. Short term contracts are undesirable as the lack of commitment makes it easier for customers to switch providers. There is also a lack of  predictability for future revenue streams and reduced opportunities for cross-selling and up-selling of other products.</a:t>
            </a:r>
            <a:endParaRPr dirty="0"/>
          </a:p>
          <a:p>
            <a:pPr marL="0" lvl="0" indent="0" algn="l" rtl="0">
              <a:spcBef>
                <a:spcPts val="0"/>
              </a:spcBef>
              <a:spcAft>
                <a:spcPts val="0"/>
              </a:spcAft>
              <a:buNone/>
            </a:pPr>
            <a:r>
              <a:rPr lang="en" dirty="0"/>
              <a:t>Hence, these two initial insights provides us with a direction for issues we can look into. </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237487eb3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237487eb3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Other insights that caught our attention would be the high churn proportion in Cable Internet Type, and Offer E. The company can further investigate issues with these options.</a:t>
            </a: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19fccec227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19fccec227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our Tenure vs Chun plot, we discovered that customers with lower tenure have a higher tendency to churn, *click* where many customers churn just after 1 month.</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19fccec227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19fccec227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highlighted, where many customers churn just after 1 month.</a:t>
            </a:r>
            <a:endParaRPr dirty="0"/>
          </a:p>
        </p:txBody>
      </p:sp>
    </p:spTree>
    <p:extLst>
      <p:ext uri="{BB962C8B-B14F-4D97-AF65-F5344CB8AC3E}">
        <p14:creationId xmlns:p14="http://schemas.microsoft.com/office/powerpoint/2010/main" val="193947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19fccec227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19fccec227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Diving deeper, we found that the churn in shorter tenure lies mainly in the month-to-month contract.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19fccec227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19fccec227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insight links back to our initial overview, where the identified problems are apparently closely related.</a:t>
            </a:r>
            <a:endParaRPr dirty="0"/>
          </a:p>
        </p:txBody>
      </p:sp>
    </p:spTree>
    <p:extLst>
      <p:ext uri="{BB962C8B-B14F-4D97-AF65-F5344CB8AC3E}">
        <p14:creationId xmlns:p14="http://schemas.microsoft.com/office/powerpoint/2010/main" val="4063351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219fccec227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219fccec22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saw the trend in those with higher monthly charges having a higher tendency to churn.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19fccec22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219fccec22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plotted a pairplot to see the relations of tenure, charges, and churn value.</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19fccec22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219fccec22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Diving deeper, we see that churn is also related to the tenure, where from the middle left graph *click*, customers with lower tenure but higher monthly charges tend to churn. </a:t>
            </a:r>
          </a:p>
        </p:txBody>
      </p:sp>
    </p:spTree>
    <p:extLst>
      <p:ext uri="{BB962C8B-B14F-4D97-AF65-F5344CB8AC3E}">
        <p14:creationId xmlns:p14="http://schemas.microsoft.com/office/powerpoint/2010/main" val="364288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19fccec22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219fccec22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is worth mentioning that, other than seaborn and matplotlib, our team had also plotted interactive plots using </a:t>
            </a:r>
            <a:r>
              <a:rPr lang="en-US" dirty="0" err="1"/>
              <a:t>holoview</a:t>
            </a:r>
            <a:r>
              <a:rPr lang="en-US" dirty="0"/>
              <a:t>, but for presentation purposes we did not show them in this video.</a:t>
            </a:r>
          </a:p>
        </p:txBody>
      </p:sp>
    </p:spTree>
    <p:extLst>
      <p:ext uri="{BB962C8B-B14F-4D97-AF65-F5344CB8AC3E}">
        <p14:creationId xmlns:p14="http://schemas.microsoft.com/office/powerpoint/2010/main" val="396348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our presentation, we will go through our problem and goals, exploratory data analysis, machine learning models we used, our data visualization, and finally conclude with the insights we gathered.</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19fccec22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219fccec22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further analyze our data, we have employed the usage of machine learning models. Machine learning can help us uncover complex patterns within our data to identify the most important features that contribute to the prediction of our response variable (Which, in this case, is the churn value).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23776e14d6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23776e14d6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start using our machine learning models, we would like to elaborate on the method we used to split our train and test datasets. From our pie chart, we can see that the values are imbalanced as the number of people who did not churn is much higher than the number of people who did.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3776e14d6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3776e14d6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Thus, we would like to employ stratified testing. Stratified testing allows us to split our subsets with a fairer distribution. In our case, since the distribution is about 73 to 26, for each test and train subset that we generate, the ratio between not churned and churned will be around 73:26. Additionally, we have incorporated k-fold cross validations as well, where our dataset has been split into 5 different folds. Each of these folds will be trained and tested against each other, potentially giving us better accuracy when using our machine learning models.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https://en.wikipedia.org/wiki/Stratified_sampling#/media/File:Stratified_sampling.PNG</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23776e14d6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23776e14d6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have also seen that our churn value ranges from either 0 or 1. Thus, we wish to use machine learning models that are best suited in predicting or classifying boolean responses.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23776e14d6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23776e14d6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decided on the following models, which include Logistic Regression, Support Vector Machines,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3776e14d6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3776e14d6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K-nearest neighbors, Random Forest Classification, and Extreme Gradient Boosting. All these machine learning models ultimately use the predictor variables to try to categorise the response variable. In this case, they predict whether the customer churns or not. While all of the models ultimately give predictions, they use different methods in classifying the data, hence some models may result in more accurate predictions than others.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3776e14d6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3776e14d6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test the accuracy of our models, we have plotted out the Receiver Operating Characteristic curve (or ROC for short) along with the Area under the curve (or AUC). The AUC determines the percentage of correct predictions the model has made. In general, the higher the AUC, the better it is at predicting the response variable. We have also used the accuracy score metric from scikitlearn, which works using similar principles, and the higher the accuracy score, the better. Here are the results for our Support Vector Machine,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3776e14d6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23776e14d6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 Classifier,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23776e14d6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23776e14d6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3776e14d6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23776e14d6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Logistic Regression,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19fccec22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219fccec22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3776e14d6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23776e14d6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Extreme Gradient Boost. From our results, we have found that the models with the highest AUC and accuracy score on average are the Random Forest Classifier and Extreme Gradient Boost models. Thus, we wish to continue forward using these models in particular, so that we may get the best results and most accurate outcomes from our given data.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3776e14d6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23776e14d6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Before we move on, we would also like to quickly mention that although we tried to explore deep learning by building our own model, the training output shows no improvements and the accuracy does not look promising. This could be due to the complexity of tuning the hyperparameters. Hence, we have decided to drop this model from further evaluation.</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23776e14d6d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3776e14d6d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With that being said, we narrow it down to the Random forest classifier and extreme gradient boost models due to its high accuracy. For Random forest classifier, here are 2 out of the 10 tree we plotted  </a:t>
            </a:r>
            <a:r>
              <a:rPr lang="en-US" sz="1800" b="1" i="0" u="none" strike="noStrike" dirty="0">
                <a:solidFill>
                  <a:srgbClr val="000000"/>
                </a:solidFill>
                <a:effectLst/>
                <a:latin typeface="Arial" panose="020B0604020202020204" pitchFamily="34" charset="0"/>
              </a:rPr>
              <a:t>(que</a:t>
            </a:r>
            <a:r>
              <a:rPr lang="en-US" sz="1200" b="1" i="0" u="none" strike="noStrike" dirty="0">
                <a:solidFill>
                  <a:schemeClr val="dk1"/>
                </a:solidFill>
                <a:effectLst/>
                <a:latin typeface="Arial" panose="020B0604020202020204" pitchFamily="34" charset="0"/>
              </a:rPr>
              <a:t>)</a:t>
            </a:r>
            <a:endParaRPr lang="en-US" sz="1800" b="1" i="0" u="none" strike="noStrike" dirty="0">
              <a:solidFill>
                <a:srgbClr val="000000"/>
              </a:solidFill>
              <a:effectLst/>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3776e14d6d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3776e14d6d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1000"/>
              </a:spcAft>
              <a:buNone/>
            </a:pPr>
            <a:r>
              <a:rPr lang="en-US" sz="1800" b="0" i="0" u="none" strike="noStrike" dirty="0">
                <a:solidFill>
                  <a:srgbClr val="000000"/>
                </a:solidFill>
                <a:effectLst/>
                <a:latin typeface="Arial" panose="020B0604020202020204" pitchFamily="34" charset="0"/>
              </a:rPr>
              <a:t>Now, let’s compare the Random Forest Classifier and the extreme gradient boost model using the K Fold Cross-Validation results below</a:t>
            </a:r>
            <a:r>
              <a:rPr lang="en-US" sz="1800" b="1" i="0" u="none" strike="noStrike" dirty="0">
                <a:solidFill>
                  <a:srgbClr val="000000"/>
                </a:solidFill>
                <a:effectLst/>
                <a:latin typeface="Arial" panose="020B0604020202020204" pitchFamily="34" charset="0"/>
              </a:rPr>
              <a:t>. (que)</a:t>
            </a:r>
          </a:p>
          <a:p>
            <a:pPr marL="158750" indent="0" rtl="0">
              <a:spcBef>
                <a:spcPts val="0"/>
              </a:spcBef>
              <a:spcAft>
                <a:spcPts val="1000"/>
              </a:spcAft>
              <a:buNone/>
            </a:pPr>
            <a:r>
              <a:rPr lang="en-US" sz="1800" b="0" i="0" u="none" strike="noStrike" dirty="0">
                <a:solidFill>
                  <a:srgbClr val="000000"/>
                </a:solidFill>
                <a:effectLst/>
                <a:latin typeface="Arial" panose="020B0604020202020204" pitchFamily="34" charset="0"/>
              </a:rPr>
              <a:t>It appears that the </a:t>
            </a:r>
            <a:r>
              <a:rPr lang="en-US" sz="1800" b="1" i="0" u="none" strike="noStrike" dirty="0">
                <a:solidFill>
                  <a:srgbClr val="000000"/>
                </a:solidFill>
                <a:effectLst/>
                <a:latin typeface="Arial" panose="020B0604020202020204" pitchFamily="34" charset="0"/>
              </a:rPr>
              <a:t>extreme gradient Boost </a:t>
            </a:r>
            <a:r>
              <a:rPr lang="en-US" sz="1800" b="0" i="0" u="none" strike="noStrike" dirty="0">
                <a:solidFill>
                  <a:srgbClr val="000000"/>
                </a:solidFill>
                <a:effectLst/>
                <a:latin typeface="Arial" panose="020B0604020202020204" pitchFamily="34" charset="0"/>
              </a:rPr>
              <a:t>model outperforms the </a:t>
            </a:r>
            <a:r>
              <a:rPr lang="en-US" sz="1800" b="1" i="0" u="none" strike="noStrike" dirty="0">
                <a:solidFill>
                  <a:srgbClr val="000000"/>
                </a:solidFill>
                <a:effectLst/>
                <a:latin typeface="Arial" panose="020B0604020202020204" pitchFamily="34" charset="0"/>
              </a:rPr>
              <a:t>Random Forest classifier </a:t>
            </a:r>
            <a:r>
              <a:rPr lang="en-US" sz="1800" b="0" i="0" u="none" strike="noStrike" dirty="0">
                <a:solidFill>
                  <a:srgbClr val="000000"/>
                </a:solidFill>
                <a:effectLst/>
                <a:latin typeface="Arial" panose="020B0604020202020204" pitchFamily="34" charset="0"/>
              </a:rPr>
              <a:t>model in all metrics. </a:t>
            </a:r>
            <a:r>
              <a:rPr lang="en-US" sz="1800" b="1" i="0" u="none" strike="noStrike" dirty="0">
                <a:solidFill>
                  <a:srgbClr val="000000"/>
                </a:solidFill>
                <a:effectLst/>
                <a:latin typeface="Arial" panose="020B0604020202020204" pitchFamily="34" charset="0"/>
              </a:rPr>
              <a:t>(que)</a:t>
            </a: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extreme gradient Boost </a:t>
            </a:r>
            <a:r>
              <a:rPr lang="en-US" sz="1800" b="0" i="0" u="none" strike="noStrike" dirty="0">
                <a:solidFill>
                  <a:srgbClr val="000000"/>
                </a:solidFill>
                <a:effectLst/>
                <a:latin typeface="Arial" panose="020B0604020202020204" pitchFamily="34" charset="0"/>
              </a:rPr>
              <a:t> model has higher recall, precision, F1 score, accuracy, and average CV recall. Additionally, the </a:t>
            </a:r>
            <a:r>
              <a:rPr lang="en-US" sz="1800" b="0" i="0" u="none" strike="noStrike" dirty="0" err="1">
                <a:solidFill>
                  <a:srgbClr val="000000"/>
                </a:solidFill>
                <a:effectLst/>
                <a:latin typeface="Arial" panose="020B0604020202020204" pitchFamily="34" charset="0"/>
              </a:rPr>
              <a:t>XGBoost</a:t>
            </a:r>
            <a:r>
              <a:rPr lang="en-US" sz="1800" b="0" i="0" u="none" strike="noStrike" dirty="0">
                <a:solidFill>
                  <a:srgbClr val="000000"/>
                </a:solidFill>
                <a:effectLst/>
                <a:latin typeface="Arial" panose="020B0604020202020204" pitchFamily="34" charset="0"/>
              </a:rPr>
              <a:t> model has a smaller standard deviation of CV recall </a:t>
            </a:r>
            <a:r>
              <a:rPr lang="en-US" sz="1800" b="1" i="0" u="none" strike="noStrike" dirty="0">
                <a:solidFill>
                  <a:srgbClr val="000000"/>
                </a:solidFill>
                <a:effectLst/>
                <a:latin typeface="Arial" panose="020B0604020202020204" pitchFamily="34" charset="0"/>
              </a:rPr>
              <a:t>(que)</a:t>
            </a:r>
            <a:r>
              <a:rPr lang="en-US" sz="1800" b="0" i="0" u="none" strike="noStrike" dirty="0">
                <a:solidFill>
                  <a:srgbClr val="000000"/>
                </a:solidFill>
                <a:effectLst/>
                <a:latin typeface="Arial" panose="020B0604020202020204" pitchFamily="34" charset="0"/>
              </a:rPr>
              <a:t>, suggesting that it may be more stable and less sensitive to changes in the training data. </a:t>
            </a:r>
          </a:p>
          <a:p>
            <a:pPr marL="158750" indent="0" rtl="0">
              <a:spcBef>
                <a:spcPts val="0"/>
              </a:spcBef>
              <a:spcAft>
                <a:spcPts val="1000"/>
              </a:spcAft>
              <a:buNone/>
            </a:pPr>
            <a:r>
              <a:rPr lang="en-US" sz="1800" b="0" i="0" u="none" strike="noStrike" dirty="0">
                <a:solidFill>
                  <a:srgbClr val="000000"/>
                </a:solidFill>
                <a:effectLst/>
                <a:latin typeface="Arial" panose="020B0604020202020204" pitchFamily="34" charset="0"/>
              </a:rPr>
              <a:t>Overall, it seems like the </a:t>
            </a:r>
            <a:r>
              <a:rPr lang="en-US" sz="1800" b="1" i="0" u="none" strike="noStrike" dirty="0">
                <a:solidFill>
                  <a:srgbClr val="000000"/>
                </a:solidFill>
                <a:effectLst/>
                <a:latin typeface="Arial" panose="020B0604020202020204" pitchFamily="34" charset="0"/>
              </a:rPr>
              <a:t>(que) extreme gradient Boost </a:t>
            </a:r>
            <a:r>
              <a:rPr lang="en-US" sz="1800" b="0" i="0" u="none" strike="noStrike" dirty="0">
                <a:solidFill>
                  <a:srgbClr val="000000"/>
                </a:solidFill>
                <a:effectLst/>
                <a:latin typeface="Arial" panose="020B0604020202020204" pitchFamily="34" charset="0"/>
              </a:rPr>
              <a:t>model is a better choice for this churn prediction problem.</a:t>
            </a:r>
            <a:br>
              <a:rPr lang="en-US" sz="2000" b="0" dirty="0">
                <a:effectLst/>
              </a:rPr>
            </a:br>
            <a:br>
              <a:rPr lang="en-US" sz="2000" b="0" dirty="0">
                <a:effectLst/>
              </a:rPr>
            </a:br>
            <a:br>
              <a:rPr lang="en-US" sz="2000" b="0" dirty="0">
                <a:effectLst/>
              </a:rPr>
            </a:br>
            <a:endParaRPr dirty="0"/>
          </a:p>
        </p:txBody>
      </p:sp>
    </p:spTree>
    <p:extLst>
      <p:ext uri="{BB962C8B-B14F-4D97-AF65-F5344CB8AC3E}">
        <p14:creationId xmlns:p14="http://schemas.microsoft.com/office/powerpoint/2010/main" val="2993312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219fccec22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219fccec22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Now let's take a look at the outcome of our project.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3776e14d6d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23776e14d6d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1000"/>
              </a:spcAft>
              <a:buNone/>
            </a:pPr>
            <a:r>
              <a:rPr lang="en-US" sz="1800" b="0" i="0" u="none" strike="noStrike" dirty="0">
                <a:solidFill>
                  <a:srgbClr val="000000"/>
                </a:solidFill>
                <a:effectLst/>
                <a:latin typeface="Arial" panose="020B0604020202020204" pitchFamily="34" charset="0"/>
              </a:rPr>
              <a:t>Here we have a bar graph with shows the most important and least important features for our model.</a:t>
            </a:r>
            <a:endParaRPr lang="en-US" sz="2400" b="0" dirty="0">
              <a:effectLst/>
            </a:endParaRPr>
          </a:p>
          <a:p>
            <a:pPr marL="158750" indent="0" rtl="0">
              <a:spcBef>
                <a:spcPts val="0"/>
              </a:spcBef>
              <a:spcAft>
                <a:spcPts val="1000"/>
              </a:spcAft>
              <a:buNone/>
            </a:pPr>
            <a:r>
              <a:rPr lang="en-US" sz="1800" b="0" i="0" u="none" strike="noStrike" dirty="0">
                <a:solidFill>
                  <a:srgbClr val="000000"/>
                </a:solidFill>
                <a:effectLst/>
                <a:latin typeface="Arial" panose="020B0604020202020204" pitchFamily="34" charset="0"/>
              </a:rPr>
              <a:t>They are namely </a:t>
            </a:r>
            <a:r>
              <a:rPr lang="en-US" sz="1800" b="1" i="0" u="none" strike="noStrike" dirty="0">
                <a:solidFill>
                  <a:srgbClr val="000000"/>
                </a:solidFill>
                <a:effectLst/>
                <a:latin typeface="Arial" panose="020B0604020202020204" pitchFamily="34" charset="0"/>
              </a:rPr>
              <a:t>(que) </a:t>
            </a:r>
            <a:r>
              <a:rPr lang="en-US" sz="1800" b="0" i="0" u="none" strike="noStrike" dirty="0">
                <a:solidFill>
                  <a:srgbClr val="000000"/>
                </a:solidFill>
                <a:effectLst/>
                <a:latin typeface="Arial" panose="020B0604020202020204" pitchFamily="34" charset="0"/>
              </a:rPr>
              <a:t>contact Month-to-month, Total customers svc request and product/service issues reported.</a:t>
            </a:r>
            <a:endParaRPr lang="en-US" sz="2400" b="0" dirty="0">
              <a:effectLst/>
            </a:endParaRPr>
          </a:p>
          <a:p>
            <a:pPr marL="158750" indent="0" rtl="0">
              <a:spcBef>
                <a:spcPts val="0"/>
              </a:spcBef>
              <a:spcAft>
                <a:spcPts val="1000"/>
              </a:spcAft>
              <a:buNone/>
            </a:pPr>
            <a:r>
              <a:rPr lang="en-US" sz="1800" b="0" i="0" u="none" strike="noStrike" dirty="0">
                <a:solidFill>
                  <a:srgbClr val="000000"/>
                </a:solidFill>
                <a:effectLst/>
                <a:latin typeface="Arial" panose="020B0604020202020204" pitchFamily="34" charset="0"/>
              </a:rPr>
              <a:t>Whereas the features  </a:t>
            </a:r>
            <a:r>
              <a:rPr lang="en-US" sz="1800" b="1" i="0" u="none" strike="noStrike" dirty="0">
                <a:solidFill>
                  <a:srgbClr val="000000"/>
                </a:solidFill>
                <a:effectLst/>
                <a:latin typeface="Arial" panose="020B0604020202020204" pitchFamily="34" charset="0"/>
              </a:rPr>
              <a:t>(que) </a:t>
            </a:r>
            <a:r>
              <a:rPr lang="en-US" sz="1800" b="0" i="0" u="none" strike="noStrike" dirty="0">
                <a:solidFill>
                  <a:srgbClr val="000000"/>
                </a:solidFill>
                <a:effectLst/>
                <a:latin typeface="Arial" panose="020B0604020202020204" pitchFamily="34" charset="0"/>
              </a:rPr>
              <a:t>below </a:t>
            </a:r>
            <a:r>
              <a:rPr lang="en-US" sz="1800" b="0" i="0" u="none" strike="noStrike" dirty="0" err="1">
                <a:solidFill>
                  <a:srgbClr val="000000"/>
                </a:solidFill>
                <a:effectLst/>
                <a:latin typeface="Arial" panose="020B0604020202020204" pitchFamily="34" charset="0"/>
              </a:rPr>
              <a:t>online_securtity</a:t>
            </a:r>
            <a:r>
              <a:rPr lang="en-US" sz="1800" b="0" i="0" u="none" strike="noStrike" dirty="0">
                <a:solidFill>
                  <a:srgbClr val="000000"/>
                </a:solidFill>
                <a:effectLst/>
                <a:latin typeface="Arial" panose="020B0604020202020204" pitchFamily="34" charset="0"/>
              </a:rPr>
              <a:t> onwards are the features that does not affect churn predictions.</a:t>
            </a:r>
            <a:endParaRPr lang="en-US" sz="2400" b="0" dirty="0">
              <a:effectLst/>
            </a:endParaRPr>
          </a:p>
          <a:p>
            <a:pPr marL="158750" indent="0" rtl="0">
              <a:spcBef>
                <a:spcPts val="0"/>
              </a:spcBef>
              <a:spcAft>
                <a:spcPts val="1000"/>
              </a:spcAft>
              <a:buNone/>
            </a:pPr>
            <a:r>
              <a:rPr lang="en-US" sz="1800" b="0" i="0" u="none" strike="noStrike" dirty="0">
                <a:solidFill>
                  <a:srgbClr val="000000"/>
                </a:solidFill>
                <a:effectLst/>
                <a:latin typeface="Arial" panose="020B0604020202020204" pitchFamily="34" charset="0"/>
              </a:rPr>
              <a:t>With this, we are able to understand which features are most relevant to the churn predictions. </a:t>
            </a:r>
            <a:endParaRPr lang="en-US" sz="2400" b="0" dirty="0">
              <a:effectLst/>
            </a:endParaRPr>
          </a:p>
          <a:p>
            <a:pPr marL="158750" marR="0" lvl="0" indent="0" algn="l" defTabSz="914400" rtl="0" eaLnBrk="1" fontAlgn="auto" latinLnBrk="0" hangingPunct="1">
              <a:lnSpc>
                <a:spcPct val="100000"/>
              </a:lnSpc>
              <a:spcBef>
                <a:spcPts val="0"/>
              </a:spcBef>
              <a:spcAft>
                <a:spcPts val="1000"/>
              </a:spcAft>
              <a:buClr>
                <a:srgbClr val="000000"/>
              </a:buClr>
              <a:buSzPts val="1100"/>
              <a:buFont typeface="Arial"/>
              <a:buNone/>
              <a:tabLst/>
              <a:defRPr/>
            </a:pPr>
            <a:r>
              <a:rPr lang="en-US" sz="1800" b="0" i="0" u="none" strike="noStrike" dirty="0">
                <a:solidFill>
                  <a:srgbClr val="000000"/>
                </a:solidFill>
                <a:effectLst/>
                <a:latin typeface="Arial" panose="020B0604020202020204" pitchFamily="34" charset="0"/>
              </a:rPr>
              <a:t>Moreover, </a:t>
            </a:r>
            <a:r>
              <a:rPr lang="en-US" sz="1800" b="1" i="0" u="none" strike="noStrike" dirty="0">
                <a:solidFill>
                  <a:srgbClr val="000000"/>
                </a:solidFill>
                <a:effectLst/>
                <a:latin typeface="Arial" panose="020B0604020202020204" pitchFamily="34" charset="0"/>
              </a:rPr>
              <a:t>(que) </a:t>
            </a:r>
            <a:r>
              <a:rPr lang="en-US" sz="1800" b="0" i="0" u="none" strike="noStrike" dirty="0">
                <a:solidFill>
                  <a:srgbClr val="000000"/>
                </a:solidFill>
                <a:effectLst/>
                <a:latin typeface="Arial" panose="020B0604020202020204" pitchFamily="34" charset="0"/>
              </a:rPr>
              <a:t>we can look into these features for further analysis or feature engineering</a:t>
            </a:r>
          </a:p>
          <a:p>
            <a:pPr marL="158750" indent="0" rtl="0">
              <a:spcBef>
                <a:spcPts val="0"/>
              </a:spcBef>
              <a:spcAft>
                <a:spcPts val="1000"/>
              </a:spcAft>
              <a:buNone/>
            </a:pPr>
            <a:r>
              <a:rPr lang="en-US" sz="1800" b="0" i="0" u="none" strike="noStrike" dirty="0">
                <a:solidFill>
                  <a:srgbClr val="000000"/>
                </a:solidFill>
                <a:effectLst/>
                <a:latin typeface="Arial" panose="020B0604020202020204" pitchFamily="34" charset="0"/>
              </a:rPr>
              <a:t>Through the data science process, Our team collaborated and explored various data science techniques, including machine learning and deep learning. We successfully implemented different models and found that the </a:t>
            </a:r>
            <a:r>
              <a:rPr lang="en-US" sz="1800" b="0" i="0" u="none" strike="noStrike" dirty="0" err="1">
                <a:solidFill>
                  <a:srgbClr val="000000"/>
                </a:solidFill>
                <a:effectLst/>
                <a:latin typeface="Arial" panose="020B0604020202020204" pitchFamily="34" charset="0"/>
              </a:rPr>
              <a:t>exteme</a:t>
            </a:r>
            <a:r>
              <a:rPr lang="en-US" sz="1800" b="0" i="0" u="none" strike="noStrike" dirty="0">
                <a:solidFill>
                  <a:srgbClr val="000000"/>
                </a:solidFill>
                <a:effectLst/>
                <a:latin typeface="Arial" panose="020B0604020202020204" pitchFamily="34" charset="0"/>
              </a:rPr>
              <a:t> gradient Boost model was the top performer for churn prediction.</a:t>
            </a:r>
            <a:endParaRPr lang="en-US" sz="2400" b="0" dirty="0">
              <a:effectLst/>
            </a:endParaRPr>
          </a:p>
          <a:p>
            <a:pPr marL="158750" indent="0">
              <a:buNone/>
            </a:pPr>
            <a:br>
              <a:rPr lang="en-US" sz="2400" b="0" dirty="0">
                <a:effectLst/>
              </a:rPr>
            </a:br>
            <a:br>
              <a:rPr lang="en-US" sz="2400" b="0" dirty="0">
                <a:effectLst/>
              </a:rPr>
            </a:br>
            <a:br>
              <a:rPr lang="en-US" sz="2400" b="0" dirty="0">
                <a:effectLst/>
              </a:rPr>
            </a:br>
            <a:br>
              <a:rPr lang="en-US" sz="2400" b="0" dirty="0">
                <a:effectLst/>
              </a:rPr>
            </a:b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19fccec22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219fccec22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Now, for our data driven insights and recommendations for the company</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4" name="Google Shape;1804;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1" i="0" u="none" strike="noStrike" dirty="0">
                <a:solidFill>
                  <a:srgbClr val="000000"/>
                </a:solidFill>
                <a:effectLst/>
                <a:latin typeface="Arial" panose="020B0604020202020204" pitchFamily="34" charset="0"/>
              </a:rPr>
              <a:t>(que)</a:t>
            </a:r>
            <a:r>
              <a:rPr lang="en-US" sz="1800" b="0" i="0" u="none" strike="noStrike" dirty="0">
                <a:solidFill>
                  <a:srgbClr val="000000"/>
                </a:solidFill>
                <a:effectLst/>
                <a:latin typeface="Arial" panose="020B0604020202020204" pitchFamily="34" charset="0"/>
              </a:rPr>
              <a:t>Firstly, it was evident that customers with lower tenure are the ones who tend to Churn. </a:t>
            </a:r>
            <a:endParaRPr lang="en-US" b="0" dirty="0">
              <a:effectLst/>
            </a:endParaRPr>
          </a:p>
          <a:p>
            <a:pPr marL="15875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(que)</a:t>
            </a:r>
            <a:r>
              <a:rPr lang="en-US" sz="1800" b="0" i="0" u="none" strike="noStrike" dirty="0">
                <a:solidFill>
                  <a:srgbClr val="000000"/>
                </a:solidFill>
                <a:effectLst/>
                <a:latin typeface="Arial" panose="020B0604020202020204" pitchFamily="34" charset="0"/>
              </a:rPr>
              <a:t>Secondly, Customers on Month-to-Month Contract are made up of mainly Customers with Lower Tenure. </a:t>
            </a:r>
            <a:endParaRPr lang="en-US" b="0" dirty="0">
              <a:effectLst/>
            </a:endParaRPr>
          </a:p>
          <a:p>
            <a:pPr marL="15875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(que)</a:t>
            </a:r>
            <a:r>
              <a:rPr lang="en-US" sz="1800" b="0" i="0" u="none" strike="noStrike" dirty="0">
                <a:solidFill>
                  <a:srgbClr val="000000"/>
                </a:solidFill>
                <a:effectLst/>
                <a:latin typeface="Arial" panose="020B0604020202020204" pitchFamily="34" charset="0"/>
              </a:rPr>
              <a:t>Lastly,  customers with lower tenure have relatively higher monthly charges. </a:t>
            </a:r>
            <a:endParaRPr lang="en-US" b="0" dirty="0">
              <a:effectLst/>
            </a:endParaRPr>
          </a:p>
          <a:p>
            <a:pPr marL="158750" indent="0">
              <a:buNone/>
            </a:pPr>
            <a:br>
              <a:rPr lang="en-US" b="0" dirty="0">
                <a:effectLst/>
              </a:rPr>
            </a:br>
            <a:r>
              <a:rPr lang="en-US" sz="1800" b="0" i="0" u="none" strike="noStrike" dirty="0">
                <a:solidFill>
                  <a:srgbClr val="000000"/>
                </a:solidFill>
                <a:effectLst/>
                <a:latin typeface="Arial" panose="020B0604020202020204" pitchFamily="34" charset="0"/>
              </a:rPr>
              <a:t>Therefore, these is what we can conclude. </a:t>
            </a:r>
            <a:r>
              <a:rPr lang="en-US" sz="1800" b="1" i="0" u="none" strike="noStrike" dirty="0">
                <a:solidFill>
                  <a:srgbClr val="000000"/>
                </a:solidFill>
                <a:effectLst/>
                <a:latin typeface="Arial" panose="020B0604020202020204" pitchFamily="34" charset="0"/>
              </a:rPr>
              <a:t>(que)</a:t>
            </a:r>
            <a:endParaRPr dirty="0"/>
          </a:p>
        </p:txBody>
      </p:sp>
    </p:spTree>
    <p:extLst>
      <p:ext uri="{BB962C8B-B14F-4D97-AF65-F5344CB8AC3E}">
        <p14:creationId xmlns:p14="http://schemas.microsoft.com/office/powerpoint/2010/main" val="1835212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ab8d1ca927_3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u="none" strike="noStrike" dirty="0">
                <a:solidFill>
                  <a:srgbClr val="000000"/>
                </a:solidFill>
                <a:effectLst/>
                <a:latin typeface="Arial" panose="020B0604020202020204" pitchFamily="34" charset="0"/>
              </a:rPr>
              <a:t>Firstly, the customer’s loyalty to the company depends on the first few month. The lack of positive experiences with the company service may lead them to leave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Next, month-to-month contracts may lead to less commitment and higher likelihood of switching to a competitor.</a:t>
            </a:r>
            <a:endParaRPr lang="en-US" b="0" dirty="0">
              <a:effectLst/>
            </a:endParaRPr>
          </a:p>
          <a:p>
            <a:pPr marL="158750" indent="0" rtl="0">
              <a:spcBef>
                <a:spcPts val="0"/>
              </a:spcBef>
              <a:spcAft>
                <a:spcPts val="0"/>
              </a:spcAft>
              <a:buNone/>
            </a:pPr>
            <a:br>
              <a:rPr lang="en-US" b="0" dirty="0">
                <a:effectLst/>
              </a:rPr>
            </a:br>
            <a:r>
              <a:rPr lang="en-US" b="0" dirty="0">
                <a:effectLst/>
              </a:rPr>
              <a:t>Lastly</a:t>
            </a:r>
            <a:r>
              <a:rPr lang="en-US" sz="1800" b="0" i="0" u="none" strike="noStrike" dirty="0">
                <a:solidFill>
                  <a:srgbClr val="000000"/>
                </a:solidFill>
                <a:effectLst/>
                <a:latin typeface="Arial" panose="020B0604020202020204" pitchFamily="34" charset="0"/>
              </a:rPr>
              <a:t>, customers may be sensitive to pricing and may be more likely to switch to a competitor if they feel they are not getting a good value for their money.</a:t>
            </a:r>
            <a:endParaRPr lang="en-US" b="0" dirty="0">
              <a:effectLst/>
            </a:endParaRPr>
          </a:p>
          <a:p>
            <a:pPr marL="158750" indent="0">
              <a:buNone/>
            </a:pPr>
            <a:br>
              <a:rPr lang="en-US" b="0" dirty="0">
                <a:effectLst/>
              </a:rPr>
            </a:br>
            <a:endParaRPr dirty="0"/>
          </a:p>
        </p:txBody>
      </p:sp>
    </p:spTree>
    <p:extLst>
      <p:ext uri="{BB962C8B-B14F-4D97-AF65-F5344CB8AC3E}">
        <p14:creationId xmlns:p14="http://schemas.microsoft.com/office/powerpoint/2010/main" val="122980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23776e14d6d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23776e14d6d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To address this issue, the company could consider offering incentives to customers, such as discounts or promotions, to encourage them to stay with the company.</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Another recommendation, would be to consider offering longer-term contracts with lower monthly charges to provide customers with more stability and incentivize them to remain loyal to the company.</a:t>
            </a:r>
            <a:endParaRPr lang="en-US" b="0" dirty="0">
              <a:effectLst/>
            </a:endParaRPr>
          </a:p>
          <a:p>
            <a:pPr marL="158750" indent="0">
              <a:buNone/>
            </a:pPr>
            <a:br>
              <a:rPr lang="en-US" dirty="0"/>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Google Shape;2415;gab8d1ca927_3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6" name="Google Shape;2416;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285E89"/>
                </a:solidFill>
                <a:latin typeface="Open Sans"/>
                <a:ea typeface="Open Sans"/>
                <a:cs typeface="Open Sans"/>
                <a:sym typeface="Open Sans"/>
              </a:rPr>
              <a:t>Client churn, refers to the phenomenon where clients leave company’s service or switch to  competitors. </a:t>
            </a:r>
          </a:p>
          <a:p>
            <a:pPr marL="0" lvl="0" indent="0" algn="l" rtl="0">
              <a:spcBef>
                <a:spcPts val="0"/>
              </a:spcBef>
              <a:spcAft>
                <a:spcPts val="0"/>
              </a:spcAft>
              <a:buNone/>
            </a:pPr>
            <a:r>
              <a:rPr lang="en-US" sz="1100" dirty="0">
                <a:solidFill>
                  <a:srgbClr val="285E89"/>
                </a:solidFill>
                <a:latin typeface="Open Sans"/>
                <a:ea typeface="Open Sans"/>
                <a:cs typeface="Open Sans"/>
                <a:sym typeface="Open Sans"/>
              </a:rPr>
              <a:t>Churn represents the loss of customers, *click*which has a direct impact on the revenue and *click* customer lifetime value. *click*Customers who churned away may share their negative-experiences which can harm the company’s reputation and make it harder to acquire new customers.</a:t>
            </a:r>
          </a:p>
          <a:p>
            <a:pPr marL="0" lvl="0" indent="0" algn="l" rtl="0">
              <a:spcBef>
                <a:spcPts val="0"/>
              </a:spcBef>
              <a:spcAft>
                <a:spcPts val="0"/>
              </a:spcAft>
              <a:buNone/>
            </a:pPr>
            <a:r>
              <a:rPr lang="en-US" sz="1100" dirty="0">
                <a:solidFill>
                  <a:srgbClr val="285E89"/>
                </a:solidFill>
                <a:latin typeface="Open Sans"/>
                <a:ea typeface="Open Sans"/>
                <a:cs typeface="Open Sans"/>
                <a:sym typeface="Open Sans"/>
              </a:rPr>
              <a:t>This is a significant and one of the top issues for big businesses and many companies are working to create methods to predict probable customer churn.</a:t>
            </a:r>
          </a:p>
          <a:p>
            <a:pPr marL="0" lvl="0" indent="0" algn="l" rtl="0">
              <a:spcBef>
                <a:spcPts val="0"/>
              </a:spcBef>
              <a:spcAft>
                <a:spcPts val="0"/>
              </a:spcAft>
              <a:buNone/>
            </a:pPr>
            <a:r>
              <a:rPr lang="en-US" sz="1100" dirty="0">
                <a:solidFill>
                  <a:srgbClr val="285E89"/>
                </a:solidFill>
                <a:latin typeface="Open Sans"/>
                <a:ea typeface="Open Sans"/>
                <a:cs typeface="Open Sans"/>
                <a:sym typeface="Open Sans"/>
              </a:rPr>
              <a:t>*click*Hence, our team has decided to dive into this topic using a </a:t>
            </a:r>
            <a:r>
              <a:rPr lang="en-US" sz="1100" dirty="0" err="1">
                <a:solidFill>
                  <a:srgbClr val="285E89"/>
                </a:solidFill>
                <a:latin typeface="Open Sans"/>
                <a:ea typeface="Open Sans"/>
                <a:cs typeface="Open Sans"/>
                <a:sym typeface="Open Sans"/>
              </a:rPr>
              <a:t>telecommunition</a:t>
            </a:r>
            <a:r>
              <a:rPr lang="en-US" sz="1100" dirty="0">
                <a:solidFill>
                  <a:srgbClr val="285E89"/>
                </a:solidFill>
                <a:latin typeface="Open Sans"/>
                <a:ea typeface="Open Sans"/>
                <a:cs typeface="Open Sans"/>
                <a:sym typeface="Open Sans"/>
              </a:rPr>
              <a:t> dataset from Kaggle.</a:t>
            </a:r>
          </a:p>
          <a:p>
            <a:pPr marL="0" lvl="0" indent="0" algn="l" rtl="0">
              <a:spcBef>
                <a:spcPts val="0"/>
              </a:spcBef>
              <a:spcAft>
                <a:spcPts val="0"/>
              </a:spcAft>
              <a:buNone/>
            </a:pPr>
            <a:endParaRPr lang="en-US" sz="1100" dirty="0">
              <a:solidFill>
                <a:srgbClr val="285E89"/>
              </a:solidFill>
              <a:latin typeface="Open Sans"/>
              <a:ea typeface="Open Sans"/>
              <a:cs typeface="Open Sans"/>
              <a:sym typeface="Open Sans"/>
            </a:endParaRPr>
          </a:p>
          <a:p>
            <a:pPr marL="0" lvl="0" indent="0" algn="l" rtl="0">
              <a:spcBef>
                <a:spcPts val="0"/>
              </a:spcBef>
              <a:spcAft>
                <a:spcPts val="0"/>
              </a:spcAft>
              <a:buNone/>
            </a:pPr>
            <a:endParaRPr lang="en-US" sz="1100" dirty="0">
              <a:solidFill>
                <a:srgbClr val="285E89"/>
              </a:solidFill>
              <a:latin typeface="Open Sans"/>
              <a:ea typeface="Open Sans"/>
              <a:cs typeface="Open Sans"/>
              <a:sym typeface="Open Sans"/>
            </a:endParaRPr>
          </a:p>
          <a:p>
            <a:pPr marL="0" lvl="0" indent="0" algn="l" rtl="0">
              <a:spcBef>
                <a:spcPts val="0"/>
              </a:spcBef>
              <a:spcAft>
                <a:spcPts val="0"/>
              </a:spcAft>
              <a:buNone/>
            </a:pPr>
            <a:r>
              <a:rPr lang="en-US" dirty="0"/>
              <a:t>(2min)</a:t>
            </a:r>
            <a:endParaRPr dirty="0"/>
          </a:p>
        </p:txBody>
      </p:sp>
    </p:spTree>
    <p:extLst>
      <p:ext uri="{BB962C8B-B14F-4D97-AF65-F5344CB8AC3E}">
        <p14:creationId xmlns:p14="http://schemas.microsoft.com/office/powerpoint/2010/main" val="2185460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232f308e4d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232f308e4d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With that we come to the end of out video. Thank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232f308e4d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232f308e4d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Google Shape;2415;gab8d1ca927_3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6" name="Google Shape;2416;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285E89"/>
                </a:solidFill>
                <a:latin typeface="Open Sans"/>
                <a:ea typeface="Open Sans"/>
                <a:cs typeface="Open Sans"/>
                <a:sym typeface="Open Sans"/>
              </a:rPr>
              <a:t>Through this project, we want to use various machine learning methods to predict features that contribute most to the customer churn with respect to the dataset we have selected. By gaining insight into the market and its customers through data analytics, we can acquire skills that are applicable to other industries as well.</a:t>
            </a:r>
          </a:p>
          <a:p>
            <a:pPr marL="0" lvl="0" indent="0" algn="l" rtl="0">
              <a:spcBef>
                <a:spcPts val="0"/>
              </a:spcBef>
              <a:spcAft>
                <a:spcPts val="0"/>
              </a:spcAft>
              <a:buNone/>
            </a:pPr>
            <a:r>
              <a:rPr lang="en-US" sz="1100" dirty="0">
                <a:solidFill>
                  <a:srgbClr val="285E89"/>
                </a:solidFill>
                <a:latin typeface="Open Sans"/>
                <a:ea typeface="Open Sans"/>
                <a:cs typeface="Open Sans"/>
                <a:sym typeface="Open Sans"/>
              </a:rPr>
              <a:t>(2min)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6344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19fccec22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19fccec22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19fccec22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219fccec22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dataset, we have found that not all data would be relevant to our prediction, hence we have shortlisted the dataset from 46 cols to 23 cols, and also classified the 23 columns into Continuous or Categorical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19fccec22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219fccec22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While cleaning our data, we dropped the columns of “Churn Category” *click*, “Churn Reason”*click*, and “Customer Satisfaction”*click* as they have a lot of null values that are irreplaceable. </a:t>
            </a:r>
            <a:endParaRPr dirty="0"/>
          </a:p>
          <a:p>
            <a:pPr marL="0" lvl="0" indent="0" algn="l" rtl="0">
              <a:spcBef>
                <a:spcPts val="0"/>
              </a:spcBef>
              <a:spcAft>
                <a:spcPts val="0"/>
              </a:spcAft>
              <a:buNone/>
            </a:pPr>
            <a:r>
              <a:rPr lang="en" dirty="0"/>
              <a:t>We also dropped columns that might be repetitive, such as “Referred a Friend”, which meant the same as “Number of Referrals”.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37312df25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37312df25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have used a StandardScaler from sklearn to put the columns of different scales on a comparable scale. </a:t>
            </a:r>
          </a:p>
          <a:p>
            <a:pPr marL="0" lvl="0" indent="0" algn="l" rtl="0">
              <a:spcBef>
                <a:spcPts val="0"/>
              </a:spcBef>
              <a:spcAft>
                <a:spcPts val="0"/>
              </a:spcAft>
              <a:buNone/>
            </a:pPr>
            <a:r>
              <a:rPr lang="en" dirty="0"/>
              <a:t>*click*</a:t>
            </a:r>
            <a:br>
              <a:rPr lang="en" dirty="0"/>
            </a:br>
            <a:r>
              <a:rPr lang="en" dirty="0"/>
              <a:t>We have also encoded categorical data before feeding it into the models.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580"/>
        <p:cNvGrpSpPr/>
        <p:nvPr/>
      </p:nvGrpSpPr>
      <p:grpSpPr>
        <a:xfrm>
          <a:off x="0" y="0"/>
          <a:ext cx="0" cy="0"/>
          <a:chOff x="0" y="0"/>
          <a:chExt cx="0" cy="0"/>
        </a:xfrm>
      </p:grpSpPr>
      <p:sp>
        <p:nvSpPr>
          <p:cNvPr id="581" name="Google Shape;581;p43"/>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582" name="Google Shape;582;p43"/>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3" name="Google Shape;583;p43"/>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4" name="Google Shape;584;p43"/>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5" name="Google Shape;585;p43"/>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6" name="Google Shape;586;p43"/>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7" name="Google Shape;587;p43"/>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8" name="Google Shape;588;p43"/>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9" name="Google Shape;589;p43"/>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0" name="Google Shape;590;p43"/>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91" name="Google Shape;591;p43"/>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2" name="Google Shape;592;p43"/>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93" name="Google Shape;593;p43"/>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4" name="Google Shape;594;p43"/>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32">
    <p:spTree>
      <p:nvGrpSpPr>
        <p:cNvPr id="1" name="Shape 761"/>
        <p:cNvGrpSpPr/>
        <p:nvPr/>
      </p:nvGrpSpPr>
      <p:grpSpPr>
        <a:xfrm>
          <a:off x="0" y="0"/>
          <a:ext cx="0" cy="0"/>
          <a:chOff x="0" y="0"/>
          <a:chExt cx="0" cy="0"/>
        </a:xfrm>
      </p:grpSpPr>
      <p:sp>
        <p:nvSpPr>
          <p:cNvPr id="762" name="Google Shape;762;p5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763" name="Google Shape;763;p52"/>
          <p:cNvSpPr txBox="1">
            <a:spLocks noGrp="1"/>
          </p:cNvSpPr>
          <p:nvPr>
            <p:ph type="subTitle" idx="1"/>
          </p:nvPr>
        </p:nvSpPr>
        <p:spPr>
          <a:xfrm>
            <a:off x="5134925" y="1772525"/>
            <a:ext cx="3225000" cy="23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1600"/>
              </a:spcBef>
              <a:spcAft>
                <a:spcPts val="0"/>
              </a:spcAft>
              <a:buSzPts val="2100"/>
              <a:buChar char="○"/>
              <a:defRPr/>
            </a:lvl2pPr>
            <a:lvl3pPr lvl="2" rtl="0">
              <a:lnSpc>
                <a:spcPct val="100000"/>
              </a:lnSpc>
              <a:spcBef>
                <a:spcPts val="0"/>
              </a:spcBef>
              <a:spcAft>
                <a:spcPts val="0"/>
              </a:spcAft>
              <a:buSzPts val="2100"/>
              <a:buChar char="■"/>
              <a:defRPr/>
            </a:lvl3pPr>
            <a:lvl4pPr lvl="3" rtl="0">
              <a:lnSpc>
                <a:spcPct val="100000"/>
              </a:lnSpc>
              <a:spcBef>
                <a:spcPts val="0"/>
              </a:spcBef>
              <a:spcAft>
                <a:spcPts val="0"/>
              </a:spcAft>
              <a:buSzPts val="2100"/>
              <a:buChar char="●"/>
              <a:defRPr/>
            </a:lvl4pPr>
            <a:lvl5pPr lvl="4" rtl="0">
              <a:lnSpc>
                <a:spcPct val="100000"/>
              </a:lnSpc>
              <a:spcBef>
                <a:spcPts val="0"/>
              </a:spcBef>
              <a:spcAft>
                <a:spcPts val="0"/>
              </a:spcAft>
              <a:buSzPts val="2100"/>
              <a:buChar char="○"/>
              <a:defRPr/>
            </a:lvl5pPr>
            <a:lvl6pPr lvl="5" rtl="0">
              <a:lnSpc>
                <a:spcPct val="100000"/>
              </a:lnSpc>
              <a:spcBef>
                <a:spcPts val="0"/>
              </a:spcBef>
              <a:spcAft>
                <a:spcPts val="0"/>
              </a:spcAft>
              <a:buSzPts val="2100"/>
              <a:buChar char="■"/>
              <a:defRPr/>
            </a:lvl6pPr>
            <a:lvl7pPr lvl="6" rtl="0">
              <a:lnSpc>
                <a:spcPct val="100000"/>
              </a:lnSpc>
              <a:spcBef>
                <a:spcPts val="0"/>
              </a:spcBef>
              <a:spcAft>
                <a:spcPts val="0"/>
              </a:spcAft>
              <a:buSzPts val="2100"/>
              <a:buChar char="●"/>
              <a:defRPr/>
            </a:lvl7pPr>
            <a:lvl8pPr lvl="7" rtl="0">
              <a:lnSpc>
                <a:spcPct val="100000"/>
              </a:lnSpc>
              <a:spcBef>
                <a:spcPts val="0"/>
              </a:spcBef>
              <a:spcAft>
                <a:spcPts val="0"/>
              </a:spcAft>
              <a:buSzPts val="2100"/>
              <a:buChar char="○"/>
              <a:defRPr/>
            </a:lvl8pPr>
            <a:lvl9pPr lvl="8" rtl="0">
              <a:lnSpc>
                <a:spcPct val="100000"/>
              </a:lnSpc>
              <a:spcBef>
                <a:spcPts val="0"/>
              </a:spcBef>
              <a:spcAft>
                <a:spcPts val="0"/>
              </a:spcAft>
              <a:buSzPts val="2100"/>
              <a:buChar char="■"/>
              <a:defRPr/>
            </a:lvl9pPr>
          </a:lstStyle>
          <a:p>
            <a:endParaRPr/>
          </a:p>
        </p:txBody>
      </p:sp>
      <p:sp>
        <p:nvSpPr>
          <p:cNvPr id="764" name="Google Shape;764;p52"/>
          <p:cNvSpPr/>
          <p:nvPr/>
        </p:nvSpPr>
        <p:spPr>
          <a:xfrm rot="10800000" flipH="1">
            <a:off x="-394184" y="-4756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2"/>
          <p:cNvSpPr/>
          <p:nvPr/>
        </p:nvSpPr>
        <p:spPr>
          <a:xfrm rot="9367883">
            <a:off x="-660634" y="-44923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2"/>
          <p:cNvSpPr/>
          <p:nvPr/>
        </p:nvSpPr>
        <p:spPr>
          <a:xfrm rot="9944222" flipH="1">
            <a:off x="-1196964" y="-40583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rot="3327864">
            <a:off x="2723221" y="251912"/>
            <a:ext cx="163516" cy="16351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rot="3326249">
            <a:off x="1540673" y="961357"/>
            <a:ext cx="98360" cy="987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rot="-7473751">
            <a:off x="2083361" y="523229"/>
            <a:ext cx="98360" cy="987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rot="3327864">
            <a:off x="652661" y="787093"/>
            <a:ext cx="163516" cy="16351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2">
  <p:cSld name="CUSTOM_36">
    <p:spTree>
      <p:nvGrpSpPr>
        <p:cNvPr id="1" name="Shape 837"/>
        <p:cNvGrpSpPr/>
        <p:nvPr/>
      </p:nvGrpSpPr>
      <p:grpSpPr>
        <a:xfrm>
          <a:off x="0" y="0"/>
          <a:ext cx="0" cy="0"/>
          <a:chOff x="0" y="0"/>
          <a:chExt cx="0" cy="0"/>
        </a:xfrm>
      </p:grpSpPr>
      <p:sp>
        <p:nvSpPr>
          <p:cNvPr id="838" name="Google Shape;838;p5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39" name="Google Shape;839;p57"/>
          <p:cNvSpPr txBox="1">
            <a:spLocks noGrp="1"/>
          </p:cNvSpPr>
          <p:nvPr>
            <p:ph type="title" idx="2"/>
          </p:nvPr>
        </p:nvSpPr>
        <p:spPr>
          <a:xfrm>
            <a:off x="595875" y="1814400"/>
            <a:ext cx="2543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sz="2700"/>
            </a:lvl1pPr>
            <a:lvl2pPr lvl="1" algn="r" rtl="0">
              <a:spcBef>
                <a:spcPts val="0"/>
              </a:spcBef>
              <a:spcAft>
                <a:spcPts val="0"/>
              </a:spcAft>
              <a:buSzPts val="2700"/>
              <a:buNone/>
              <a:defRPr sz="2700"/>
            </a:lvl2pPr>
            <a:lvl3pPr lvl="2" algn="r" rtl="0">
              <a:spcBef>
                <a:spcPts val="0"/>
              </a:spcBef>
              <a:spcAft>
                <a:spcPts val="0"/>
              </a:spcAft>
              <a:buSzPts val="2700"/>
              <a:buNone/>
              <a:defRPr sz="2700"/>
            </a:lvl3pPr>
            <a:lvl4pPr lvl="3" algn="r" rtl="0">
              <a:spcBef>
                <a:spcPts val="0"/>
              </a:spcBef>
              <a:spcAft>
                <a:spcPts val="0"/>
              </a:spcAft>
              <a:buSzPts val="2700"/>
              <a:buNone/>
              <a:defRPr sz="2700"/>
            </a:lvl4pPr>
            <a:lvl5pPr lvl="4" algn="r" rtl="0">
              <a:spcBef>
                <a:spcPts val="0"/>
              </a:spcBef>
              <a:spcAft>
                <a:spcPts val="0"/>
              </a:spcAft>
              <a:buSzPts val="2700"/>
              <a:buNone/>
              <a:defRPr sz="2700"/>
            </a:lvl5pPr>
            <a:lvl6pPr lvl="5" algn="r" rtl="0">
              <a:spcBef>
                <a:spcPts val="0"/>
              </a:spcBef>
              <a:spcAft>
                <a:spcPts val="0"/>
              </a:spcAft>
              <a:buSzPts val="2700"/>
              <a:buNone/>
              <a:defRPr sz="2700"/>
            </a:lvl6pPr>
            <a:lvl7pPr lvl="6" algn="r" rtl="0">
              <a:spcBef>
                <a:spcPts val="0"/>
              </a:spcBef>
              <a:spcAft>
                <a:spcPts val="0"/>
              </a:spcAft>
              <a:buSzPts val="2700"/>
              <a:buNone/>
              <a:defRPr sz="2700"/>
            </a:lvl7pPr>
            <a:lvl8pPr lvl="7" algn="r" rtl="0">
              <a:spcBef>
                <a:spcPts val="0"/>
              </a:spcBef>
              <a:spcAft>
                <a:spcPts val="0"/>
              </a:spcAft>
              <a:buSzPts val="2700"/>
              <a:buNone/>
              <a:defRPr sz="2700"/>
            </a:lvl8pPr>
            <a:lvl9pPr lvl="8" algn="r" rtl="0">
              <a:spcBef>
                <a:spcPts val="0"/>
              </a:spcBef>
              <a:spcAft>
                <a:spcPts val="0"/>
              </a:spcAft>
              <a:buSzPts val="2700"/>
              <a:buNone/>
              <a:defRPr sz="2700"/>
            </a:lvl9pPr>
          </a:lstStyle>
          <a:p>
            <a:endParaRPr/>
          </a:p>
        </p:txBody>
      </p:sp>
      <p:sp>
        <p:nvSpPr>
          <p:cNvPr id="840" name="Google Shape;840;p57"/>
          <p:cNvSpPr txBox="1">
            <a:spLocks noGrp="1"/>
          </p:cNvSpPr>
          <p:nvPr>
            <p:ph type="subTitle" idx="1"/>
          </p:nvPr>
        </p:nvSpPr>
        <p:spPr>
          <a:xfrm>
            <a:off x="816075" y="2282228"/>
            <a:ext cx="2322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1" name="Google Shape;841;p57"/>
          <p:cNvSpPr txBox="1">
            <a:spLocks noGrp="1"/>
          </p:cNvSpPr>
          <p:nvPr>
            <p:ph type="title" idx="3"/>
          </p:nvPr>
        </p:nvSpPr>
        <p:spPr>
          <a:xfrm>
            <a:off x="5994850" y="1814400"/>
            <a:ext cx="2543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842" name="Google Shape;842;p57"/>
          <p:cNvSpPr txBox="1">
            <a:spLocks noGrp="1"/>
          </p:cNvSpPr>
          <p:nvPr>
            <p:ph type="subTitle" idx="4"/>
          </p:nvPr>
        </p:nvSpPr>
        <p:spPr>
          <a:xfrm>
            <a:off x="5994850" y="2282229"/>
            <a:ext cx="232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3" name="Google Shape;843;p57"/>
          <p:cNvSpPr txBox="1">
            <a:spLocks noGrp="1"/>
          </p:cNvSpPr>
          <p:nvPr>
            <p:ph type="title" idx="5"/>
          </p:nvPr>
        </p:nvSpPr>
        <p:spPr>
          <a:xfrm>
            <a:off x="595875" y="3205300"/>
            <a:ext cx="2543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sz="2700"/>
            </a:lvl1pPr>
            <a:lvl2pPr lvl="1" algn="r" rtl="0">
              <a:spcBef>
                <a:spcPts val="0"/>
              </a:spcBef>
              <a:spcAft>
                <a:spcPts val="0"/>
              </a:spcAft>
              <a:buSzPts val="2700"/>
              <a:buNone/>
              <a:defRPr sz="2700"/>
            </a:lvl2pPr>
            <a:lvl3pPr lvl="2" algn="r" rtl="0">
              <a:spcBef>
                <a:spcPts val="0"/>
              </a:spcBef>
              <a:spcAft>
                <a:spcPts val="0"/>
              </a:spcAft>
              <a:buSzPts val="2700"/>
              <a:buNone/>
              <a:defRPr sz="2700"/>
            </a:lvl3pPr>
            <a:lvl4pPr lvl="3" algn="r" rtl="0">
              <a:spcBef>
                <a:spcPts val="0"/>
              </a:spcBef>
              <a:spcAft>
                <a:spcPts val="0"/>
              </a:spcAft>
              <a:buSzPts val="2700"/>
              <a:buNone/>
              <a:defRPr sz="2700"/>
            </a:lvl4pPr>
            <a:lvl5pPr lvl="4" algn="r" rtl="0">
              <a:spcBef>
                <a:spcPts val="0"/>
              </a:spcBef>
              <a:spcAft>
                <a:spcPts val="0"/>
              </a:spcAft>
              <a:buSzPts val="2700"/>
              <a:buNone/>
              <a:defRPr sz="2700"/>
            </a:lvl5pPr>
            <a:lvl6pPr lvl="5" algn="r" rtl="0">
              <a:spcBef>
                <a:spcPts val="0"/>
              </a:spcBef>
              <a:spcAft>
                <a:spcPts val="0"/>
              </a:spcAft>
              <a:buSzPts val="2700"/>
              <a:buNone/>
              <a:defRPr sz="2700"/>
            </a:lvl6pPr>
            <a:lvl7pPr lvl="6" algn="r" rtl="0">
              <a:spcBef>
                <a:spcPts val="0"/>
              </a:spcBef>
              <a:spcAft>
                <a:spcPts val="0"/>
              </a:spcAft>
              <a:buSzPts val="2700"/>
              <a:buNone/>
              <a:defRPr sz="2700"/>
            </a:lvl7pPr>
            <a:lvl8pPr lvl="7" algn="r" rtl="0">
              <a:spcBef>
                <a:spcPts val="0"/>
              </a:spcBef>
              <a:spcAft>
                <a:spcPts val="0"/>
              </a:spcAft>
              <a:buSzPts val="2700"/>
              <a:buNone/>
              <a:defRPr sz="2700"/>
            </a:lvl8pPr>
            <a:lvl9pPr lvl="8" algn="r" rtl="0">
              <a:spcBef>
                <a:spcPts val="0"/>
              </a:spcBef>
              <a:spcAft>
                <a:spcPts val="0"/>
              </a:spcAft>
              <a:buSzPts val="2700"/>
              <a:buNone/>
              <a:defRPr sz="2700"/>
            </a:lvl9pPr>
          </a:lstStyle>
          <a:p>
            <a:endParaRPr/>
          </a:p>
        </p:txBody>
      </p:sp>
      <p:sp>
        <p:nvSpPr>
          <p:cNvPr id="844" name="Google Shape;844;p57"/>
          <p:cNvSpPr txBox="1">
            <a:spLocks noGrp="1"/>
          </p:cNvSpPr>
          <p:nvPr>
            <p:ph type="subTitle" idx="6"/>
          </p:nvPr>
        </p:nvSpPr>
        <p:spPr>
          <a:xfrm>
            <a:off x="816075" y="3673128"/>
            <a:ext cx="2322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5" name="Google Shape;845;p57"/>
          <p:cNvSpPr txBox="1">
            <a:spLocks noGrp="1"/>
          </p:cNvSpPr>
          <p:nvPr>
            <p:ph type="title" idx="7"/>
          </p:nvPr>
        </p:nvSpPr>
        <p:spPr>
          <a:xfrm>
            <a:off x="5994850" y="3205300"/>
            <a:ext cx="2543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846" name="Google Shape;846;p57"/>
          <p:cNvSpPr txBox="1">
            <a:spLocks noGrp="1"/>
          </p:cNvSpPr>
          <p:nvPr>
            <p:ph type="subTitle" idx="8"/>
          </p:nvPr>
        </p:nvSpPr>
        <p:spPr>
          <a:xfrm>
            <a:off x="5994850" y="3673127"/>
            <a:ext cx="232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7" name="Google Shape;847;p57"/>
          <p:cNvSpPr/>
          <p:nvPr/>
        </p:nvSpPr>
        <p:spPr>
          <a:xfrm rot="10800000" flipH="1">
            <a:off x="37927" y="4374634"/>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flipH="1">
            <a:off x="6142736" y="0"/>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7"/>
          <p:cNvSpPr/>
          <p:nvPr/>
        </p:nvSpPr>
        <p:spPr>
          <a:xfrm>
            <a:off x="6632383" y="0"/>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7"/>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flipH="1">
            <a:off x="6962402" y="0"/>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p:cNvSpPr/>
          <p:nvPr/>
        </p:nvSpPr>
        <p:spPr>
          <a:xfrm rot="5400000">
            <a:off x="8873931" y="10286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7"/>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rot="-5400000">
            <a:off x="8183406" y="80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857"/>
        <p:cNvGrpSpPr/>
        <p:nvPr/>
      </p:nvGrpSpPr>
      <p:grpSpPr>
        <a:xfrm>
          <a:off x="0" y="0"/>
          <a:ext cx="0" cy="0"/>
          <a:chOff x="0" y="0"/>
          <a:chExt cx="0" cy="0"/>
        </a:xfrm>
      </p:grpSpPr>
      <p:sp>
        <p:nvSpPr>
          <p:cNvPr id="858" name="Google Shape;858;p5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59" name="Google Shape;859;p58"/>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0" name="Google Shape;860;p58"/>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1" name="Google Shape;861;p58"/>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2" name="Google Shape;862;p58"/>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3" name="Google Shape;863;p58"/>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4" name="Google Shape;864;p58"/>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5" name="Google Shape;865;p58"/>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8"/>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8"/>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8"/>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8"/>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8"/>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8"/>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8"/>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8"/>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49">
    <p:spTree>
      <p:nvGrpSpPr>
        <p:cNvPr id="1" name="Shape 956"/>
        <p:cNvGrpSpPr/>
        <p:nvPr/>
      </p:nvGrpSpPr>
      <p:grpSpPr>
        <a:xfrm>
          <a:off x="0" y="0"/>
          <a:ext cx="0" cy="0"/>
          <a:chOff x="0" y="0"/>
          <a:chExt cx="0" cy="0"/>
        </a:xfrm>
      </p:grpSpPr>
      <p:sp>
        <p:nvSpPr>
          <p:cNvPr id="957" name="Google Shape;957;p64"/>
          <p:cNvSpPr/>
          <p:nvPr/>
        </p:nvSpPr>
        <p:spPr>
          <a:xfrm rot="10800000">
            <a:off x="2251306" y="-128"/>
            <a:ext cx="4462873" cy="1059925"/>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rot="10799504" flipH="1">
            <a:off x="-6750" y="531"/>
            <a:ext cx="9154265" cy="81230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rot="-10799504">
            <a:off x="236" y="485"/>
            <a:ext cx="9154265" cy="865690"/>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rot="-4555973" flipH="1">
            <a:off x="4908829" y="2657012"/>
            <a:ext cx="1457076" cy="4557441"/>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4"/>
          <p:cNvSpPr/>
          <p:nvPr/>
        </p:nvSpPr>
        <p:spPr>
          <a:xfrm rot="10800000" flipH="1">
            <a:off x="1" y="4443074"/>
            <a:ext cx="9154264" cy="836745"/>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p:nvPr/>
        </p:nvSpPr>
        <p:spPr>
          <a:xfrm rot="10800000" flipH="1">
            <a:off x="-6750" y="4366693"/>
            <a:ext cx="9161260" cy="9175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rot="5400000">
            <a:off x="8226781" y="4253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rot="5400000">
            <a:off x="2775969" y="4375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rot="-5400000">
            <a:off x="6531806" y="415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rot="5400000">
            <a:off x="420981" y="391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rot="5400000">
            <a:off x="7233206" y="816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rot="5400000">
            <a:off x="5881019" y="7165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4"/>
          <p:cNvSpPr/>
          <p:nvPr/>
        </p:nvSpPr>
        <p:spPr>
          <a:xfrm rot="5400000">
            <a:off x="2521581" y="664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50">
    <p:spTree>
      <p:nvGrpSpPr>
        <p:cNvPr id="1" name="Shape 970"/>
        <p:cNvGrpSpPr/>
        <p:nvPr/>
      </p:nvGrpSpPr>
      <p:grpSpPr>
        <a:xfrm>
          <a:off x="0" y="0"/>
          <a:ext cx="0" cy="0"/>
          <a:chOff x="0" y="0"/>
          <a:chExt cx="0" cy="0"/>
        </a:xfrm>
      </p:grpSpPr>
      <p:sp>
        <p:nvSpPr>
          <p:cNvPr id="971" name="Google Shape;971;p65"/>
          <p:cNvSpPr/>
          <p:nvPr/>
        </p:nvSpPr>
        <p:spPr>
          <a:xfrm rot="10800000" flipH="1">
            <a:off x="1206036"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5"/>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5"/>
          <p:cNvSpPr/>
          <p:nvPr/>
        </p:nvSpPr>
        <p:spPr>
          <a:xfrm rot="10800000">
            <a:off x="-1374513"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5"/>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5"/>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5"/>
          <p:cNvSpPr/>
          <p:nvPr/>
        </p:nvSpPr>
        <p:spPr>
          <a:xfrm rot="10800000" flipH="1">
            <a:off x="-77156"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5"/>
          <p:cNvSpPr/>
          <p:nvPr/>
        </p:nvSpPr>
        <p:spPr>
          <a:xfrm>
            <a:off x="1958250" y="40720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5"/>
          <p:cNvSpPr/>
          <p:nvPr/>
        </p:nvSpPr>
        <p:spPr>
          <a:xfrm>
            <a:off x="285300" y="38556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5"/>
          <p:cNvSpPr/>
          <p:nvPr/>
        </p:nvSpPr>
        <p:spPr>
          <a:xfrm>
            <a:off x="4522800" y="48927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5"/>
          <p:cNvSpPr/>
          <p:nvPr/>
        </p:nvSpPr>
        <p:spPr>
          <a:xfrm rot="10800000" flipH="1">
            <a:off x="6363775" y="11325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5"/>
          <p:cNvSpPr/>
          <p:nvPr/>
        </p:nvSpPr>
        <p:spPr>
          <a:xfrm rot="10800000" flipH="1">
            <a:off x="8271400" y="13415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5"/>
          <p:cNvSpPr/>
          <p:nvPr/>
        </p:nvSpPr>
        <p:spPr>
          <a:xfrm rot="10800000" flipH="1">
            <a:off x="4360525" y="3233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51">
    <p:spTree>
      <p:nvGrpSpPr>
        <p:cNvPr id="1" name="Shape 983"/>
        <p:cNvGrpSpPr/>
        <p:nvPr/>
      </p:nvGrpSpPr>
      <p:grpSpPr>
        <a:xfrm>
          <a:off x="0" y="0"/>
          <a:ext cx="0" cy="0"/>
          <a:chOff x="0" y="0"/>
          <a:chExt cx="0" cy="0"/>
        </a:xfrm>
      </p:grpSpPr>
      <p:sp>
        <p:nvSpPr>
          <p:cNvPr id="984" name="Google Shape;984;p66"/>
          <p:cNvSpPr/>
          <p:nvPr/>
        </p:nvSpPr>
        <p:spPr>
          <a:xfrm rot="-5400000" flipH="1">
            <a:off x="7050252" y="2575411"/>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rot="-5399497">
            <a:off x="6325430" y="1701197"/>
            <a:ext cx="4515337" cy="1121168"/>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rot="-5400440" flipH="1">
            <a:off x="5965428" y="1974301"/>
            <a:ext cx="5161707" cy="1194801"/>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rot="-5400000">
            <a:off x="-1791843" y="1811847"/>
            <a:ext cx="5127422" cy="1543736"/>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rot="-5400000">
            <a:off x="-1926425" y="1930649"/>
            <a:ext cx="5143202" cy="1290352"/>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rot="-5400000" flipH="1">
            <a:off x="-1877527" y="1881640"/>
            <a:ext cx="5143337" cy="13882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6"/>
          <p:cNvSpPr/>
          <p:nvPr/>
        </p:nvSpPr>
        <p:spPr>
          <a:xfrm>
            <a:off x="1104550" y="27103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6"/>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1169650" y="4168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152073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6"/>
          <p:cNvSpPr/>
          <p:nvPr/>
        </p:nvSpPr>
        <p:spPr>
          <a:xfrm rot="10800000" flipH="1">
            <a:off x="7695850" y="10064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rot="10800000" flipH="1">
            <a:off x="779423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52">
    <p:spTree>
      <p:nvGrpSpPr>
        <p:cNvPr id="1" name="Shape 998"/>
        <p:cNvGrpSpPr/>
        <p:nvPr/>
      </p:nvGrpSpPr>
      <p:grpSpPr>
        <a:xfrm>
          <a:off x="0" y="0"/>
          <a:ext cx="0" cy="0"/>
          <a:chOff x="0" y="0"/>
          <a:chExt cx="0" cy="0"/>
        </a:xfrm>
      </p:grpSpPr>
      <p:sp>
        <p:nvSpPr>
          <p:cNvPr id="999" name="Google Shape;999;p67"/>
          <p:cNvSpPr/>
          <p:nvPr/>
        </p:nvSpPr>
        <p:spPr>
          <a:xfrm rot="-5911893" flipH="1">
            <a:off x="-35827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7"/>
          <p:cNvSpPr/>
          <p:nvPr/>
        </p:nvSpPr>
        <p:spPr>
          <a:xfrm rot="-515846" flipH="1">
            <a:off x="-1764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7"/>
          <p:cNvSpPr/>
          <p:nvPr/>
        </p:nvSpPr>
        <p:spPr>
          <a:xfrm flipH="1">
            <a:off x="-1788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7"/>
          <p:cNvSpPr/>
          <p:nvPr/>
        </p:nvSpPr>
        <p:spPr>
          <a:xfrm rot="4888107" flipH="1">
            <a:off x="1137128" y="4138487"/>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7"/>
          <p:cNvSpPr/>
          <p:nvPr/>
        </p:nvSpPr>
        <p:spPr>
          <a:xfrm rot="-9922098" flipH="1">
            <a:off x="-1214868" y="4347472"/>
            <a:ext cx="4858620" cy="984751"/>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7"/>
          <p:cNvSpPr/>
          <p:nvPr/>
        </p:nvSpPr>
        <p:spPr>
          <a:xfrm rot="-10346708" flipH="1">
            <a:off x="-752392" y="4478612"/>
            <a:ext cx="4905724" cy="106005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7"/>
          <p:cNvSpPr/>
          <p:nvPr/>
        </p:nvSpPr>
        <p:spPr>
          <a:xfrm rot="5400000">
            <a:off x="1196981" y="844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7"/>
          <p:cNvSpPr/>
          <p:nvPr/>
        </p:nvSpPr>
        <p:spPr>
          <a:xfrm rot="5400000">
            <a:off x="1196219"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7"/>
          <p:cNvSpPr/>
          <p:nvPr/>
        </p:nvSpPr>
        <p:spPr>
          <a:xfrm rot="-5400000">
            <a:off x="540156" y="691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7"/>
          <p:cNvSpPr/>
          <p:nvPr/>
        </p:nvSpPr>
        <p:spPr>
          <a:xfrm rot="5400000">
            <a:off x="540006"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53">
    <p:spTree>
      <p:nvGrpSpPr>
        <p:cNvPr id="1" name="Shape 1009"/>
        <p:cNvGrpSpPr/>
        <p:nvPr/>
      </p:nvGrpSpPr>
      <p:grpSpPr>
        <a:xfrm>
          <a:off x="0" y="0"/>
          <a:ext cx="0" cy="0"/>
          <a:chOff x="0" y="0"/>
          <a:chExt cx="0" cy="0"/>
        </a:xfrm>
      </p:grpSpPr>
      <p:sp>
        <p:nvSpPr>
          <p:cNvPr id="1010" name="Google Shape;1010;p68"/>
          <p:cNvSpPr/>
          <p:nvPr/>
        </p:nvSpPr>
        <p:spPr>
          <a:xfrm rot="10800000">
            <a:off x="3937512"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8"/>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8"/>
          <p:cNvSpPr/>
          <p:nvPr/>
        </p:nvSpPr>
        <p:spPr>
          <a:xfrm rot="10800000" flipH="1">
            <a:off x="4720014"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8"/>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8"/>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8"/>
          <p:cNvSpPr/>
          <p:nvPr/>
        </p:nvSpPr>
        <p:spPr>
          <a:xfrm rot="10800000">
            <a:off x="5220582"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8"/>
          <p:cNvSpPr/>
          <p:nvPr/>
        </p:nvSpPr>
        <p:spPr>
          <a:xfrm rot="5400000">
            <a:off x="6527856" y="448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8"/>
          <p:cNvSpPr/>
          <p:nvPr/>
        </p:nvSpPr>
        <p:spPr>
          <a:xfrm rot="5400000">
            <a:off x="5530219" y="945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8"/>
          <p:cNvSpPr/>
          <p:nvPr/>
        </p:nvSpPr>
        <p:spPr>
          <a:xfrm rot="-5400000">
            <a:off x="5871031" y="4330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8"/>
          <p:cNvSpPr/>
          <p:nvPr/>
        </p:nvSpPr>
        <p:spPr>
          <a:xfrm rot="5400000">
            <a:off x="4874006" y="310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CUSTOM_42">
    <p:spTree>
      <p:nvGrpSpPr>
        <p:cNvPr id="1" name="Shape 194"/>
        <p:cNvGrpSpPr/>
        <p:nvPr/>
      </p:nvGrpSpPr>
      <p:grpSpPr>
        <a:xfrm>
          <a:off x="0" y="0"/>
          <a:ext cx="0" cy="0"/>
          <a:chOff x="0" y="0"/>
          <a:chExt cx="0" cy="0"/>
        </a:xfrm>
      </p:grpSpPr>
      <p:sp>
        <p:nvSpPr>
          <p:cNvPr id="195" name="Google Shape;195;p14"/>
          <p:cNvSpPr txBox="1">
            <a:spLocks noGrp="1"/>
          </p:cNvSpPr>
          <p:nvPr>
            <p:ph type="title" hasCustomPrompt="1"/>
          </p:nvPr>
        </p:nvSpPr>
        <p:spPr>
          <a:xfrm>
            <a:off x="2515413" y="2611248"/>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196" name="Google Shape;196;p14"/>
          <p:cNvSpPr txBox="1">
            <a:spLocks noGrp="1"/>
          </p:cNvSpPr>
          <p:nvPr>
            <p:ph type="title" idx="2" hasCustomPrompt="1"/>
          </p:nvPr>
        </p:nvSpPr>
        <p:spPr>
          <a:xfrm>
            <a:off x="5033788" y="2611248"/>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197" name="Google Shape;197;p14"/>
          <p:cNvSpPr txBox="1">
            <a:spLocks noGrp="1"/>
          </p:cNvSpPr>
          <p:nvPr>
            <p:ph type="subTitle" idx="1"/>
          </p:nvPr>
        </p:nvSpPr>
        <p:spPr>
          <a:xfrm>
            <a:off x="718800" y="16416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198" name="Google Shape;198;p14"/>
          <p:cNvSpPr txBox="1">
            <a:spLocks noGrp="1"/>
          </p:cNvSpPr>
          <p:nvPr>
            <p:ph type="subTitle" idx="3"/>
          </p:nvPr>
        </p:nvSpPr>
        <p:spPr>
          <a:xfrm>
            <a:off x="872525" y="215660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99" name="Google Shape;199;p14"/>
          <p:cNvSpPr txBox="1">
            <a:spLocks noGrp="1"/>
          </p:cNvSpPr>
          <p:nvPr>
            <p:ph type="subTitle" idx="4"/>
          </p:nvPr>
        </p:nvSpPr>
        <p:spPr>
          <a:xfrm>
            <a:off x="3237150" y="16416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0" name="Google Shape;200;p14"/>
          <p:cNvSpPr txBox="1">
            <a:spLocks noGrp="1"/>
          </p:cNvSpPr>
          <p:nvPr>
            <p:ph type="subTitle" idx="5"/>
          </p:nvPr>
        </p:nvSpPr>
        <p:spPr>
          <a:xfrm>
            <a:off x="3390900" y="215662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1" name="Google Shape;201;p14"/>
          <p:cNvSpPr txBox="1">
            <a:spLocks noGrp="1"/>
          </p:cNvSpPr>
          <p:nvPr>
            <p:ph type="subTitle" idx="6"/>
          </p:nvPr>
        </p:nvSpPr>
        <p:spPr>
          <a:xfrm>
            <a:off x="5755500" y="16416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2" name="Google Shape;202;p14"/>
          <p:cNvSpPr txBox="1">
            <a:spLocks noGrp="1"/>
          </p:cNvSpPr>
          <p:nvPr>
            <p:ph type="subTitle" idx="7"/>
          </p:nvPr>
        </p:nvSpPr>
        <p:spPr>
          <a:xfrm>
            <a:off x="5888425" y="215660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3" name="Google Shape;203;p14"/>
          <p:cNvSpPr txBox="1">
            <a:spLocks noGrp="1"/>
          </p:cNvSpPr>
          <p:nvPr>
            <p:ph type="subTitle" idx="8"/>
          </p:nvPr>
        </p:nvSpPr>
        <p:spPr>
          <a:xfrm>
            <a:off x="1766775" y="3105100"/>
            <a:ext cx="30921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4" name="Google Shape;204;p14"/>
          <p:cNvSpPr txBox="1">
            <a:spLocks noGrp="1"/>
          </p:cNvSpPr>
          <p:nvPr>
            <p:ph type="subTitle" idx="9"/>
          </p:nvPr>
        </p:nvSpPr>
        <p:spPr>
          <a:xfrm>
            <a:off x="2131725" y="362012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5" name="Google Shape;205;p14"/>
          <p:cNvSpPr txBox="1">
            <a:spLocks noGrp="1"/>
          </p:cNvSpPr>
          <p:nvPr>
            <p:ph type="subTitle" idx="13"/>
          </p:nvPr>
        </p:nvSpPr>
        <p:spPr>
          <a:xfrm>
            <a:off x="4496350" y="31051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6" name="Google Shape;206;p14"/>
          <p:cNvSpPr txBox="1">
            <a:spLocks noGrp="1"/>
          </p:cNvSpPr>
          <p:nvPr>
            <p:ph type="subTitle" idx="14"/>
          </p:nvPr>
        </p:nvSpPr>
        <p:spPr>
          <a:xfrm>
            <a:off x="4650100" y="362010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7" name="Google Shape;207;p14"/>
          <p:cNvSpPr txBox="1">
            <a:spLocks noGrp="1"/>
          </p:cNvSpPr>
          <p:nvPr>
            <p:ph type="title" idx="15" hasCustomPrompt="1"/>
          </p:nvPr>
        </p:nvSpPr>
        <p:spPr>
          <a:xfrm>
            <a:off x="1256225"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08" name="Google Shape;208;p14"/>
          <p:cNvSpPr txBox="1">
            <a:spLocks noGrp="1"/>
          </p:cNvSpPr>
          <p:nvPr>
            <p:ph type="title" idx="16" hasCustomPrompt="1"/>
          </p:nvPr>
        </p:nvSpPr>
        <p:spPr>
          <a:xfrm>
            <a:off x="3774600"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09" name="Google Shape;209;p14"/>
          <p:cNvSpPr txBox="1">
            <a:spLocks noGrp="1"/>
          </p:cNvSpPr>
          <p:nvPr>
            <p:ph type="title" idx="17" hasCustomPrompt="1"/>
          </p:nvPr>
        </p:nvSpPr>
        <p:spPr>
          <a:xfrm>
            <a:off x="6292975"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10" name="Google Shape;210;p14"/>
          <p:cNvSpPr/>
          <p:nvPr/>
        </p:nvSpPr>
        <p:spPr>
          <a:xfrm rot="10800000" flipH="1">
            <a:off x="37927" y="4374834"/>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10800000">
            <a:off x="6142736" y="4490064"/>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10800000" flipH="1">
            <a:off x="6632383" y="4238575"/>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rot="10800000">
            <a:off x="6962402" y="4352337"/>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txBox="1">
            <a:spLocks noGrp="1"/>
          </p:cNvSpPr>
          <p:nvPr>
            <p:ph type="title" idx="18"/>
          </p:nvPr>
        </p:nvSpPr>
        <p:spPr>
          <a:xfrm>
            <a:off x="2727000" y="363275"/>
            <a:ext cx="369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217" name="Google Shape;217;p14"/>
          <p:cNvSpPr/>
          <p:nvPr/>
        </p:nvSpPr>
        <p:spPr>
          <a:xfrm rot="5400000">
            <a:off x="2341731" y="4809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rot="-5400000">
            <a:off x="1684906" y="4657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rot="5400000">
            <a:off x="8655556" y="41433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rot="-5400000">
            <a:off x="7367731" y="44490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rot="5400000">
            <a:off x="5923156" y="48443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3">
    <p:spTree>
      <p:nvGrpSpPr>
        <p:cNvPr id="1" name="Shape 270"/>
        <p:cNvGrpSpPr/>
        <p:nvPr/>
      </p:nvGrpSpPr>
      <p:grpSpPr>
        <a:xfrm>
          <a:off x="0" y="0"/>
          <a:ext cx="0" cy="0"/>
          <a:chOff x="0" y="0"/>
          <a:chExt cx="0" cy="0"/>
        </a:xfrm>
      </p:grpSpPr>
      <p:sp>
        <p:nvSpPr>
          <p:cNvPr id="271" name="Google Shape;271;p17"/>
          <p:cNvSpPr txBox="1">
            <a:spLocks noGrp="1"/>
          </p:cNvSpPr>
          <p:nvPr>
            <p:ph type="title"/>
          </p:nvPr>
        </p:nvSpPr>
        <p:spPr>
          <a:xfrm>
            <a:off x="710000" y="2261338"/>
            <a:ext cx="5319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2" name="Google Shape;272;p17"/>
          <p:cNvSpPr txBox="1">
            <a:spLocks noGrp="1"/>
          </p:cNvSpPr>
          <p:nvPr>
            <p:ph type="title" idx="2" hasCustomPrompt="1"/>
          </p:nvPr>
        </p:nvSpPr>
        <p:spPr>
          <a:xfrm>
            <a:off x="710000" y="1164675"/>
            <a:ext cx="2932800" cy="978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73" name="Google Shape;273;p17"/>
          <p:cNvSpPr txBox="1">
            <a:spLocks noGrp="1"/>
          </p:cNvSpPr>
          <p:nvPr>
            <p:ph type="subTitle" idx="1"/>
          </p:nvPr>
        </p:nvSpPr>
        <p:spPr>
          <a:xfrm>
            <a:off x="710000" y="3123913"/>
            <a:ext cx="35133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4" name="Google Shape;274;p17"/>
          <p:cNvSpPr/>
          <p:nvPr/>
        </p:nvSpPr>
        <p:spPr>
          <a:xfrm rot="10800000">
            <a:off x="3794725" y="3526224"/>
            <a:ext cx="5269500" cy="161730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flipH="1">
            <a:off x="4079409" y="0"/>
            <a:ext cx="3848746" cy="1015396"/>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4805860" y="0"/>
            <a:ext cx="5606452" cy="138838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4898284" y="3305534"/>
            <a:ext cx="4245815" cy="1838051"/>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flipH="1">
            <a:off x="5529737" y="3305400"/>
            <a:ext cx="3614274" cy="1837882"/>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flipH="1">
            <a:off x="5295901" y="0"/>
            <a:ext cx="3848110" cy="121936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rot="5400000">
            <a:off x="7269506" y="10558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rot="5400000">
            <a:off x="5917319" y="9557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rot="-5400000">
            <a:off x="6612681" y="903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rot="5400000">
            <a:off x="5261106" y="321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rot="-5400000" flipH="1">
            <a:off x="4341681" y="47533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rot="5400000" flipH="1">
            <a:off x="5326056" y="4329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rot="-5400000" flipH="1">
            <a:off x="7106006" y="3674706"/>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524"/>
        <p:cNvGrpSpPr/>
        <p:nvPr/>
      </p:nvGrpSpPr>
      <p:grpSpPr>
        <a:xfrm>
          <a:off x="0" y="0"/>
          <a:ext cx="0" cy="0"/>
          <a:chOff x="0" y="0"/>
          <a:chExt cx="0" cy="0"/>
        </a:xfrm>
      </p:grpSpPr>
      <p:sp>
        <p:nvSpPr>
          <p:cNvPr id="525" name="Google Shape;525;p40"/>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526" name="Google Shape;526;p40"/>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27" name="Google Shape;527;p40"/>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528" name="Google Shape;528;p40"/>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29" name="Google Shape;529;p40"/>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530" name="Google Shape;530;p40"/>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0" r:id="rId7"/>
    <p:sldLayoutId id="2147483663" r:id="rId8"/>
    <p:sldLayoutId id="2147483686" r:id="rId9"/>
    <p:sldLayoutId id="2147483689" r:id="rId10"/>
    <p:sldLayoutId id="2147483698" r:id="rId11"/>
    <p:sldLayoutId id="2147483703" r:id="rId12"/>
    <p:sldLayoutId id="2147483704" r:id="rId13"/>
    <p:sldLayoutId id="2147483710" r:id="rId14"/>
    <p:sldLayoutId id="2147483711" r:id="rId15"/>
    <p:sldLayoutId id="2147483712" r:id="rId16"/>
    <p:sldLayoutId id="2147483713" r:id="rId17"/>
    <p:sldLayoutId id="214748371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0.m4a"/><Relationship Id="rId7" Type="http://schemas.openxmlformats.org/officeDocument/2006/relationships/image" Target="../media/image11.png"/><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3.gi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0.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microsoft.com/office/2007/relationships/media" Target="../media/media21.m4a"/><Relationship Id="rId7" Type="http://schemas.openxmlformats.org/officeDocument/2006/relationships/image" Target="../media/image1.png"/><Relationship Id="rId2" Type="http://schemas.openxmlformats.org/officeDocument/2006/relationships/audio" Target="NULL" TargetMode="Externa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2.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microsoft.com/office/2007/relationships/media" Target="../media/media23.m4a"/><Relationship Id="rId7" Type="http://schemas.openxmlformats.org/officeDocument/2006/relationships/image" Target="../media/image1.png"/><Relationship Id="rId2" Type="http://schemas.openxmlformats.org/officeDocument/2006/relationships/audio" Target="NULL" TargetMode="Externa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4.m4a"/><Relationship Id="rId7" Type="http://schemas.openxmlformats.org/officeDocument/2006/relationships/image" Target="../media/image26.png"/><Relationship Id="rId2" Type="http://schemas.microsoft.com/office/2007/relationships/media" Target="../media/media24.m4a"/><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5.m4a"/><Relationship Id="rId7" Type="http://schemas.openxmlformats.org/officeDocument/2006/relationships/image" Target="../media/image28.png"/><Relationship Id="rId2" Type="http://schemas.microsoft.com/office/2007/relationships/media" Target="../media/media25.m4a"/><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1.png"/><Relationship Id="rId2" Type="http://schemas.microsoft.com/office/2007/relationships/media" Target="../media/media26.m4a"/><Relationship Id="rId1" Type="http://schemas.openxmlformats.org/officeDocument/2006/relationships/tags" Target="../tags/tag11.xml"/><Relationship Id="rId6" Type="http://schemas.openxmlformats.org/officeDocument/2006/relationships/image" Target="../media/image29.png"/><Relationship Id="rId5" Type="http://schemas.openxmlformats.org/officeDocument/2006/relationships/notesSlide" Target="../notesSlides/notesSlide26.xml"/><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31.m4a"/><Relationship Id="rId7" Type="http://schemas.openxmlformats.org/officeDocument/2006/relationships/image" Target="../media/image35.png"/><Relationship Id="rId2" Type="http://schemas.microsoft.com/office/2007/relationships/media" Target="../media/media31.m4a"/><Relationship Id="rId1" Type="http://schemas.openxmlformats.org/officeDocument/2006/relationships/tags" Target="../tags/tag12.xml"/><Relationship Id="rId6" Type="http://schemas.openxmlformats.org/officeDocument/2006/relationships/image" Target="../media/image34.png"/><Relationship Id="rId5" Type="http://schemas.openxmlformats.org/officeDocument/2006/relationships/notesSlide" Target="../notesSlides/notesSlide31.xml"/><Relationship Id="rId4" Type="http://schemas.openxmlformats.org/officeDocument/2006/relationships/slideLayout" Target="../slideLayouts/slideLayout7.xml"/><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2.m4a"/><Relationship Id="rId7" Type="http://schemas.openxmlformats.org/officeDocument/2006/relationships/image" Target="../media/image38.png"/><Relationship Id="rId2" Type="http://schemas.microsoft.com/office/2007/relationships/media" Target="../media/media32.m4a"/><Relationship Id="rId1" Type="http://schemas.openxmlformats.org/officeDocument/2006/relationships/tags" Target="../tags/tag13.xml"/><Relationship Id="rId6" Type="http://schemas.openxmlformats.org/officeDocument/2006/relationships/image" Target="../media/image37.png"/><Relationship Id="rId5" Type="http://schemas.openxmlformats.org/officeDocument/2006/relationships/notesSlide" Target="../notesSlides/notesSlide32.xml"/><Relationship Id="rId4"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audio" Target="../media/media33.m4a"/><Relationship Id="rId7" Type="http://schemas.openxmlformats.org/officeDocument/2006/relationships/image" Target="../media/image40.png"/><Relationship Id="rId2" Type="http://schemas.microsoft.com/office/2007/relationships/media" Target="../media/media33.m4a"/><Relationship Id="rId1" Type="http://schemas.openxmlformats.org/officeDocument/2006/relationships/tags" Target="../tags/tag14.xml"/><Relationship Id="rId6" Type="http://schemas.openxmlformats.org/officeDocument/2006/relationships/image" Target="../media/image39.png"/><Relationship Id="rId5" Type="http://schemas.openxmlformats.org/officeDocument/2006/relationships/notesSlide" Target="../notesSlides/notesSlide3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7" Type="http://schemas.openxmlformats.org/officeDocument/2006/relationships/image" Target="../media/image1.png"/><Relationship Id="rId2" Type="http://schemas.microsoft.com/office/2007/relationships/media" Target="../media/media35.m4a"/><Relationship Id="rId1" Type="http://schemas.openxmlformats.org/officeDocument/2006/relationships/tags" Target="../tags/tag15.xml"/><Relationship Id="rId6" Type="http://schemas.openxmlformats.org/officeDocument/2006/relationships/image" Target="../media/image43.png"/><Relationship Id="rId5" Type="http://schemas.openxmlformats.org/officeDocument/2006/relationships/notesSlide" Target="../notesSlides/notesSlide35.xml"/><Relationship Id="rId4"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image" Target="../media/image46.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hyperlink" Target="https://www.datacamp.com/tutorial/svm-classification-scikit-learn-python" TargetMode="External"/><Relationship Id="rId3" Type="http://schemas.openxmlformats.org/officeDocument/2006/relationships/hyperlink" Target="https://www.freepik.com/premium-photo/10-percent-off-promotion_1335846.htm" TargetMode="External"/><Relationship Id="rId7" Type="http://schemas.openxmlformats.org/officeDocument/2006/relationships/hyperlink" Target="https://en.wikipedia.org/wiki/Random_forest"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hyperlink" Target="https://www.javatpoint.com/k-nearest-neighbor-algorithm-for-machine-learning" TargetMode="External"/><Relationship Id="rId5" Type="http://schemas.openxmlformats.org/officeDocument/2006/relationships/hyperlink" Target="https://blog.devgenius.io/develop-a-logistic-regression-machine-learning-model-64d2be403ba3" TargetMode="External"/><Relationship Id="rId4" Type="http://schemas.openxmlformats.org/officeDocument/2006/relationships/hyperlink" Target="https://truckstop.com/blog/factoring-agreement/" TargetMode="Externa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8.m4a"/><Relationship Id="rId7" Type="http://schemas.openxmlformats.org/officeDocument/2006/relationships/image" Target="../media/image5.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9.xml"/><Relationship Id="rId10" Type="http://schemas.openxmlformats.org/officeDocument/2006/relationships/image" Target="../media/image1.png"/><Relationship Id="rId4" Type="http://schemas.openxmlformats.org/officeDocument/2006/relationships/slideLayout" Target="../slideLayouts/slideLayout7.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74"/>
          <p:cNvSpPr txBox="1">
            <a:spLocks noGrp="1"/>
          </p:cNvSpPr>
          <p:nvPr>
            <p:ph type="ctrTitle"/>
          </p:nvPr>
        </p:nvSpPr>
        <p:spPr>
          <a:xfrm>
            <a:off x="678450" y="635004"/>
            <a:ext cx="7787100" cy="20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SC1015 </a:t>
            </a:r>
            <a:endParaRPr sz="4500" dirty="0"/>
          </a:p>
          <a:p>
            <a:pPr marL="0" lvl="0" indent="0" algn="ctr" rtl="0">
              <a:spcBef>
                <a:spcPts val="0"/>
              </a:spcBef>
              <a:spcAft>
                <a:spcPts val="0"/>
              </a:spcAft>
              <a:buNone/>
            </a:pPr>
            <a:r>
              <a:rPr lang="en" sz="4500" dirty="0">
                <a:solidFill>
                  <a:srgbClr val="5F8195"/>
                </a:solidFill>
              </a:rPr>
              <a:t>Mini Project</a:t>
            </a:r>
            <a:endParaRPr sz="4500" dirty="0">
              <a:solidFill>
                <a:srgbClr val="5F8195"/>
              </a:solidFill>
            </a:endParaRPr>
          </a:p>
          <a:p>
            <a:pPr marL="0" lvl="0" indent="0" algn="ctr" rtl="0">
              <a:spcBef>
                <a:spcPts val="0"/>
              </a:spcBef>
              <a:spcAft>
                <a:spcPts val="0"/>
              </a:spcAft>
              <a:buNone/>
            </a:pPr>
            <a:r>
              <a:rPr lang="en" sz="4000" dirty="0"/>
              <a:t>Predicting Churn </a:t>
            </a:r>
            <a:br>
              <a:rPr lang="en" sz="4000" dirty="0"/>
            </a:br>
            <a:r>
              <a:rPr lang="en" sz="4000" dirty="0"/>
              <a:t>in Telecommunications</a:t>
            </a:r>
            <a:endParaRPr sz="4000" dirty="0"/>
          </a:p>
        </p:txBody>
      </p:sp>
      <p:sp>
        <p:nvSpPr>
          <p:cNvPr id="1035" name="Google Shape;1035;p74"/>
          <p:cNvSpPr txBox="1">
            <a:spLocks noGrp="1"/>
          </p:cNvSpPr>
          <p:nvPr>
            <p:ph type="subTitle" idx="1"/>
          </p:nvPr>
        </p:nvSpPr>
        <p:spPr>
          <a:xfrm>
            <a:off x="2547600" y="3317625"/>
            <a:ext cx="4048800" cy="3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t>Presented by:</a:t>
            </a:r>
            <a:endParaRPr b="1" u="sng" dirty="0"/>
          </a:p>
          <a:p>
            <a:pPr marL="0" lvl="0" indent="0" algn="ctr" rtl="0">
              <a:spcBef>
                <a:spcPts val="0"/>
              </a:spcBef>
              <a:spcAft>
                <a:spcPts val="0"/>
              </a:spcAft>
              <a:buNone/>
            </a:pPr>
            <a:r>
              <a:rPr lang="en" dirty="0"/>
              <a:t>Team 5 | A127</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Loo Si Hui</a:t>
            </a:r>
            <a:endParaRPr dirty="0"/>
          </a:p>
          <a:p>
            <a:pPr marL="0" lvl="0" indent="0" algn="ctr" rtl="0">
              <a:spcBef>
                <a:spcPts val="0"/>
              </a:spcBef>
              <a:spcAft>
                <a:spcPts val="0"/>
              </a:spcAft>
              <a:buNone/>
            </a:pPr>
            <a:r>
              <a:rPr lang="en" dirty="0"/>
              <a:t>Luyun Sean Gabriel De La Cruz</a:t>
            </a:r>
            <a:endParaRPr dirty="0"/>
          </a:p>
          <a:p>
            <a:pPr marL="0" lvl="0" indent="0" algn="ctr" rtl="0">
              <a:spcBef>
                <a:spcPts val="0"/>
              </a:spcBef>
              <a:spcAft>
                <a:spcPts val="0"/>
              </a:spcAft>
              <a:buNone/>
            </a:pPr>
            <a:r>
              <a:rPr lang="en" dirty="0"/>
              <a:t>Nicole Kaira Almonte Imatong</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34" name="Audio 33">
            <a:hlinkClick r:id="" action="ppaction://media"/>
            <a:extLst>
              <a:ext uri="{FF2B5EF4-FFF2-40B4-BE49-F238E27FC236}">
                <a16:creationId xmlns:a16="http://schemas.microsoft.com/office/drawing/2014/main" id="{7E28BDBB-487F-7CB8-7E1B-3A1144BB35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9144000" y="3834563"/>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945"/>
    </mc:Choice>
    <mc:Fallback xmlns="">
      <p:transition spd="slow" advTm="10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1034"/>
                                        </p:tgtEl>
                                        <p:attrNameLst>
                                          <p:attrName>style.visibility</p:attrName>
                                        </p:attrNameLst>
                                      </p:cBhvr>
                                      <p:to>
                                        <p:strVal val="visible"/>
                                      </p:to>
                                    </p:set>
                                    <p:animEffect transition="in" filter="fade">
                                      <p:cBhvr>
                                        <p:cTn id="10" dur="1000"/>
                                        <p:tgtEl>
                                          <p:spTgt spid="1034"/>
                                        </p:tgtEl>
                                      </p:cBhvr>
                                    </p:animEffect>
                                  </p:childTnLst>
                                </p:cTn>
                              </p:par>
                            </p:childTnLst>
                          </p:cTn>
                        </p:par>
                        <p:par>
                          <p:cTn id="11" fill="hold">
                            <p:stCondLst>
                              <p:cond delay="1001"/>
                            </p:stCondLst>
                            <p:childTnLst>
                              <p:par>
                                <p:cTn id="12" presetID="10" presetClass="entr" presetSubtype="0" fill="hold" nodeType="afterEffect">
                                  <p:stCondLst>
                                    <p:cond delay="0"/>
                                  </p:stCondLst>
                                  <p:childTnLst>
                                    <p:set>
                                      <p:cBhvr>
                                        <p:cTn id="13" dur="1" fill="hold">
                                          <p:stCondLst>
                                            <p:cond delay="0"/>
                                          </p:stCondLst>
                                        </p:cTn>
                                        <p:tgtEl>
                                          <p:spTgt spid="1035"/>
                                        </p:tgtEl>
                                        <p:attrNameLst>
                                          <p:attrName>style.visibility</p:attrName>
                                        </p:attrNameLst>
                                      </p:cBhvr>
                                      <p:to>
                                        <p:strVal val="visible"/>
                                      </p:to>
                                    </p:set>
                                    <p:animEffect transition="in" filter="fade">
                                      <p:cBhvr>
                                        <p:cTn id="14" dur="1000"/>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82"/>
          <p:cNvPicPr preferRelativeResize="0"/>
          <p:nvPr/>
        </p:nvPicPr>
        <p:blipFill rotWithShape="1">
          <a:blip r:embed="rId6">
            <a:alphaModFix/>
          </a:blip>
          <a:srcRect l="5515" t="1986" r="4206" b="6897"/>
          <a:stretch/>
        </p:blipFill>
        <p:spPr>
          <a:xfrm>
            <a:off x="942275" y="1181950"/>
            <a:ext cx="3165140" cy="3409000"/>
          </a:xfrm>
          <a:prstGeom prst="rect">
            <a:avLst/>
          </a:prstGeom>
          <a:noFill/>
          <a:ln>
            <a:noFill/>
          </a:ln>
        </p:spPr>
      </p:pic>
      <p:sp>
        <p:nvSpPr>
          <p:cNvPr id="1106" name="Google Shape;1106;p82"/>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Initial Overview</a:t>
            </a:r>
            <a:endParaRPr/>
          </a:p>
        </p:txBody>
      </p:sp>
      <p:pic>
        <p:nvPicPr>
          <p:cNvPr id="1107" name="Google Shape;1107;p82"/>
          <p:cNvPicPr preferRelativeResize="0"/>
          <p:nvPr/>
        </p:nvPicPr>
        <p:blipFill>
          <a:blip r:embed="rId7">
            <a:alphaModFix/>
          </a:blip>
          <a:stretch>
            <a:fillRect/>
          </a:stretch>
        </p:blipFill>
        <p:spPr>
          <a:xfrm>
            <a:off x="5019200" y="1157613"/>
            <a:ext cx="3558400" cy="3457675"/>
          </a:xfrm>
          <a:prstGeom prst="rect">
            <a:avLst/>
          </a:prstGeom>
          <a:noFill/>
          <a:ln>
            <a:noFill/>
          </a:ln>
        </p:spPr>
      </p:pic>
      <p:sp>
        <p:nvSpPr>
          <p:cNvPr id="1108" name="Google Shape;1108;p82"/>
          <p:cNvSpPr/>
          <p:nvPr/>
        </p:nvSpPr>
        <p:spPr>
          <a:xfrm rot="-9088613">
            <a:off x="3611179" y="3850046"/>
            <a:ext cx="643961" cy="316402"/>
          </a:xfrm>
          <a:prstGeom prst="rightArrow">
            <a:avLst>
              <a:gd name="adj1" fmla="val 50000"/>
              <a:gd name="adj2" fmla="val 50000"/>
            </a:avLst>
          </a:prstGeom>
          <a:solidFill>
            <a:srgbClr val="FF6B6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2"/>
          <p:cNvSpPr/>
          <p:nvPr/>
        </p:nvSpPr>
        <p:spPr>
          <a:xfrm rot="7701578">
            <a:off x="7007923" y="1489843"/>
            <a:ext cx="643898" cy="316539"/>
          </a:xfrm>
          <a:prstGeom prst="rightArrow">
            <a:avLst>
              <a:gd name="adj1" fmla="val 50000"/>
              <a:gd name="adj2" fmla="val 50000"/>
            </a:avLst>
          </a:prstGeom>
          <a:solidFill>
            <a:srgbClr val="FF6B65"/>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Audio 25">
            <a:hlinkClick r:id="" action="ppaction://media"/>
            <a:extLst>
              <a:ext uri="{FF2B5EF4-FFF2-40B4-BE49-F238E27FC236}">
                <a16:creationId xmlns:a16="http://schemas.microsoft.com/office/drawing/2014/main" id="{457C45D8-FECE-459B-2AB3-8FFDEF4130D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76563" t="-76563" r="-76563" b="-76563"/>
          <a:stretch>
            <a:fillRect/>
          </a:stretch>
        </p:blipFill>
        <p:spPr>
          <a:xfrm>
            <a:off x="9144000" y="3767223"/>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421"/>
    </mc:Choice>
    <mc:Fallback xmlns="">
      <p:transition spd="slow" advTm="33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1105"/>
                                        </p:tgtEl>
                                        <p:attrNameLst>
                                          <p:attrName>style.visibility</p:attrName>
                                        </p:attrNameLst>
                                      </p:cBhvr>
                                      <p:to>
                                        <p:strVal val="visible"/>
                                      </p:to>
                                    </p:set>
                                    <p:animEffect transition="in" filter="fade">
                                      <p:cBhvr>
                                        <p:cTn id="10" dur="500"/>
                                        <p:tgtEl>
                                          <p:spTgt spid="1105"/>
                                        </p:tgtEl>
                                      </p:cBhvr>
                                    </p:animEffect>
                                  </p:childTnLst>
                                </p:cTn>
                              </p:par>
                            </p:childTnLst>
                          </p:cTn>
                        </p:par>
                        <p:par>
                          <p:cTn id="11" fill="hold">
                            <p:stCondLst>
                              <p:cond delay="501"/>
                            </p:stCondLst>
                            <p:childTnLst>
                              <p:par>
                                <p:cTn id="12" presetID="10" presetClass="entr" presetSubtype="0" fill="hold" grpId="0" nodeType="afterEffect">
                                  <p:stCondLst>
                                    <p:cond delay="0"/>
                                  </p:stCondLst>
                                  <p:childTnLst>
                                    <p:set>
                                      <p:cBhvr>
                                        <p:cTn id="13" dur="1" fill="hold">
                                          <p:stCondLst>
                                            <p:cond delay="0"/>
                                          </p:stCondLst>
                                        </p:cTn>
                                        <p:tgtEl>
                                          <p:spTgt spid="1108"/>
                                        </p:tgtEl>
                                        <p:attrNameLst>
                                          <p:attrName>style.visibility</p:attrName>
                                        </p:attrNameLst>
                                      </p:cBhvr>
                                      <p:to>
                                        <p:strVal val="visible"/>
                                      </p:to>
                                    </p:set>
                                    <p:animEffect transition="in" filter="fade">
                                      <p:cBhvr>
                                        <p:cTn id="14" dur="500"/>
                                        <p:tgtEl>
                                          <p:spTgt spid="110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07"/>
                                        </p:tgtEl>
                                        <p:attrNameLst>
                                          <p:attrName>style.visibility</p:attrName>
                                        </p:attrNameLst>
                                      </p:cBhvr>
                                      <p:to>
                                        <p:strVal val="visible"/>
                                      </p:to>
                                    </p:set>
                                    <p:animEffect transition="in" filter="fade">
                                      <p:cBhvr>
                                        <p:cTn id="19" dur="500"/>
                                        <p:tgtEl>
                                          <p:spTgt spid="1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09"/>
                                        </p:tgtEl>
                                        <p:attrNameLst>
                                          <p:attrName>style.visibility</p:attrName>
                                        </p:attrNameLst>
                                      </p:cBhvr>
                                      <p:to>
                                        <p:strVal val="visible"/>
                                      </p:to>
                                    </p:set>
                                    <p:animEffect transition="in" filter="fade">
                                      <p:cBhvr>
                                        <p:cTn id="22" dur="5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6"/>
                </p:tgtEl>
              </p:cMediaNode>
            </p:audio>
          </p:childTnLst>
        </p:cTn>
      </p:par>
    </p:tnLst>
    <p:bldLst>
      <p:bldP spid="1108" grpId="0" animBg="1"/>
      <p:bldP spid="110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83"/>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Initial Overview</a:t>
            </a:r>
            <a:endParaRPr/>
          </a:p>
        </p:txBody>
      </p:sp>
      <p:pic>
        <p:nvPicPr>
          <p:cNvPr id="1115" name="Google Shape;1115;p83"/>
          <p:cNvPicPr preferRelativeResize="0"/>
          <p:nvPr/>
        </p:nvPicPr>
        <p:blipFill rotWithShape="1">
          <a:blip r:embed="rId5">
            <a:alphaModFix/>
          </a:blip>
          <a:srcRect l="1616" r="2155" b="1516"/>
          <a:stretch/>
        </p:blipFill>
        <p:spPr>
          <a:xfrm>
            <a:off x="450129" y="1205600"/>
            <a:ext cx="3857266" cy="3293248"/>
          </a:xfrm>
          <a:prstGeom prst="rect">
            <a:avLst/>
          </a:prstGeom>
          <a:noFill/>
          <a:ln>
            <a:noFill/>
          </a:ln>
        </p:spPr>
      </p:pic>
      <p:sp>
        <p:nvSpPr>
          <p:cNvPr id="1116" name="Google Shape;1116;p83"/>
          <p:cNvSpPr/>
          <p:nvPr/>
        </p:nvSpPr>
        <p:spPr>
          <a:xfrm rot="5400000">
            <a:off x="1004540" y="2058845"/>
            <a:ext cx="683373" cy="342437"/>
          </a:xfrm>
          <a:prstGeom prst="rightArrow">
            <a:avLst>
              <a:gd name="adj1" fmla="val 50000"/>
              <a:gd name="adj2" fmla="val 50000"/>
            </a:avLst>
          </a:prstGeom>
          <a:solidFill>
            <a:srgbClr val="FF6B6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7" name="Google Shape;1117;p83"/>
          <p:cNvPicPr preferRelativeResize="0"/>
          <p:nvPr/>
        </p:nvPicPr>
        <p:blipFill rotWithShape="1">
          <a:blip r:embed="rId6">
            <a:alphaModFix/>
          </a:blip>
          <a:srcRect l="1613" t="1876" b="1914"/>
          <a:stretch/>
        </p:blipFill>
        <p:spPr>
          <a:xfrm>
            <a:off x="4437271" y="1190684"/>
            <a:ext cx="4056933" cy="3210952"/>
          </a:xfrm>
          <a:prstGeom prst="rect">
            <a:avLst/>
          </a:prstGeom>
          <a:noFill/>
          <a:ln>
            <a:noFill/>
          </a:ln>
        </p:spPr>
      </p:pic>
      <p:sp>
        <p:nvSpPr>
          <p:cNvPr id="1118" name="Google Shape;1118;p83"/>
          <p:cNvSpPr/>
          <p:nvPr/>
        </p:nvSpPr>
        <p:spPr>
          <a:xfrm rot="5400000">
            <a:off x="7880775" y="2838014"/>
            <a:ext cx="683555" cy="342559"/>
          </a:xfrm>
          <a:prstGeom prst="rightArrow">
            <a:avLst>
              <a:gd name="adj1" fmla="val 50000"/>
              <a:gd name="adj2" fmla="val 50000"/>
            </a:avLst>
          </a:prstGeom>
          <a:solidFill>
            <a:srgbClr val="FF6B65"/>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Audio 29">
            <a:hlinkClick r:id="" action="ppaction://media"/>
            <a:extLst>
              <a:ext uri="{FF2B5EF4-FFF2-40B4-BE49-F238E27FC236}">
                <a16:creationId xmlns:a16="http://schemas.microsoft.com/office/drawing/2014/main" id="{FCDA723A-87D6-C97B-241A-1C3D7827A41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9144000" y="3888352"/>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178"/>
    </mc:Choice>
    <mc:Fallback xmlns="">
      <p:transition spd="slow" advTm="10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16"/>
                                        </p:tgtEl>
                                        <p:attrNameLst>
                                          <p:attrName>style.visibility</p:attrName>
                                        </p:attrNameLst>
                                      </p:cBhvr>
                                      <p:to>
                                        <p:strVal val="visible"/>
                                      </p:to>
                                    </p:set>
                                    <p:animEffect transition="in" filter="fade">
                                      <p:cBhvr>
                                        <p:cTn id="11" dur="500"/>
                                        <p:tgtEl>
                                          <p:spTgt spid="11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18"/>
                                        </p:tgtEl>
                                        <p:attrNameLst>
                                          <p:attrName>style.visibility</p:attrName>
                                        </p:attrNameLst>
                                      </p:cBhvr>
                                      <p:to>
                                        <p:strVal val="visible"/>
                                      </p:to>
                                    </p:set>
                                    <p:animEffect transition="in" filter="fade">
                                      <p:cBhvr>
                                        <p:cTn id="14" dur="500"/>
                                        <p:tgtEl>
                                          <p:spTgt spid="11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0"/>
                </p:tgtEl>
              </p:cMediaNode>
            </p:audio>
          </p:childTnLst>
        </p:cTn>
      </p:par>
    </p:tnLst>
    <p:bldLst>
      <p:bldP spid="1116" grpId="0" animBg="1"/>
      <p:bldP spid="11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pic>
        <p:nvPicPr>
          <p:cNvPr id="1123" name="Google Shape;1123;p84"/>
          <p:cNvPicPr preferRelativeResize="0"/>
          <p:nvPr/>
        </p:nvPicPr>
        <p:blipFill rotWithShape="1">
          <a:blip r:embed="rId5">
            <a:alphaModFix/>
          </a:blip>
          <a:srcRect r="49808"/>
          <a:stretch/>
        </p:blipFill>
        <p:spPr>
          <a:xfrm>
            <a:off x="22284" y="970100"/>
            <a:ext cx="4436560" cy="2536279"/>
          </a:xfrm>
          <a:prstGeom prst="rect">
            <a:avLst/>
          </a:prstGeom>
          <a:noFill/>
          <a:ln>
            <a:noFill/>
          </a:ln>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5D991A0-C07A-16CC-57F4-9C18650B3044}"/>
                  </a:ext>
                </a:extLst>
              </p:cNvPr>
              <p:cNvGraphicFramePr>
                <a:graphicFrameLocks noChangeAspect="1"/>
              </p:cNvGraphicFramePr>
              <p:nvPr>
                <p:extLst>
                  <p:ext uri="{D42A27DB-BD31-4B8C-83A1-F6EECF244321}">
                    <p14:modId xmlns:p14="http://schemas.microsoft.com/office/powerpoint/2010/main" val="519279189"/>
                  </p:ext>
                </p:extLst>
              </p:nvPr>
            </p:nvGraphicFramePr>
            <p:xfrm>
              <a:off x="4358260" y="970099"/>
              <a:ext cx="4685156" cy="2536280"/>
            </p:xfrm>
            <a:graphic>
              <a:graphicData uri="http://schemas.microsoft.com/office/powerpoint/2016/slidezoom">
                <pslz:sldZm>
                  <pslz:sldZmObj sldId="400" cId="1207192898">
                    <pslz:zmPr id="{F3DDC0F1-9A99-462D-B781-697120A78B4C}" returnToParent="0" imageType="cover" transitionDur="1000">
                      <p166:blipFill xmlns:p166="http://schemas.microsoft.com/office/powerpoint/2016/6/main">
                        <a:blip r:embed="rId6"/>
                        <a:stretch>
                          <a:fillRect/>
                        </a:stretch>
                      </p166:blipFill>
                      <p166:spPr xmlns:p166="http://schemas.microsoft.com/office/powerpoint/2016/6/main">
                        <a:xfrm>
                          <a:off x="0" y="0"/>
                          <a:ext cx="4685156" cy="2536280"/>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A5D991A0-C07A-16CC-57F4-9C18650B3044}"/>
                  </a:ext>
                </a:extLst>
              </p:cNvPr>
              <p:cNvPicPr>
                <a:picLocks noGrp="1" noRot="1" noChangeAspect="1" noMove="1" noResize="1" noEditPoints="1" noAdjustHandles="1" noChangeArrowheads="1" noChangeShapeType="1"/>
              </p:cNvPicPr>
              <p:nvPr/>
            </p:nvPicPr>
            <p:blipFill>
              <a:blip r:embed="rId7"/>
              <a:stretch>
                <a:fillRect/>
              </a:stretch>
            </p:blipFill>
            <p:spPr>
              <a:xfrm>
                <a:off x="4358260" y="970099"/>
                <a:ext cx="4685156" cy="2536280"/>
              </a:xfrm>
              <a:prstGeom prst="rect">
                <a:avLst/>
              </a:prstGeom>
              <a:ln w="3175">
                <a:solidFill>
                  <a:prstClr val="ltGray"/>
                </a:solidFill>
              </a:ln>
            </p:spPr>
          </p:pic>
        </mc:Fallback>
      </mc:AlternateContent>
      <p:pic>
        <p:nvPicPr>
          <p:cNvPr id="23" name="Recorded Sound">
            <a:hlinkClick r:id="" action="ppaction://media"/>
            <a:extLst>
              <a:ext uri="{FF2B5EF4-FFF2-40B4-BE49-F238E27FC236}">
                <a16:creationId xmlns:a16="http://schemas.microsoft.com/office/drawing/2014/main" id="{BEE8C327-7B0E-D870-C8CA-A38FDD850AB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604069" y="430175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18"/>
    </mc:Choice>
    <mc:Fallback xmlns="">
      <p:transition spd="slow" advTm="7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6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pic>
        <p:nvPicPr>
          <p:cNvPr id="1123" name="Google Shape;1123;p84"/>
          <p:cNvPicPr preferRelativeResize="0"/>
          <p:nvPr/>
        </p:nvPicPr>
        <p:blipFill rotWithShape="1">
          <a:blip r:embed="rId5">
            <a:alphaModFix/>
          </a:blip>
          <a:srcRect l="52145"/>
          <a:stretch/>
        </p:blipFill>
        <p:spPr>
          <a:xfrm>
            <a:off x="805016" y="615944"/>
            <a:ext cx="7378863" cy="3992632"/>
          </a:xfrm>
          <a:prstGeom prst="rect">
            <a:avLst/>
          </a:prstGeom>
          <a:noFill/>
          <a:ln>
            <a:noFill/>
          </a:ln>
        </p:spPr>
      </p:pic>
      <p:sp>
        <p:nvSpPr>
          <p:cNvPr id="1124" name="Google Shape;1124;p84"/>
          <p:cNvSpPr/>
          <p:nvPr/>
        </p:nvSpPr>
        <p:spPr>
          <a:xfrm rot="2899460">
            <a:off x="1212510" y="576473"/>
            <a:ext cx="643843" cy="316603"/>
          </a:xfrm>
          <a:prstGeom prst="rightArrow">
            <a:avLst>
              <a:gd name="adj1" fmla="val 50000"/>
              <a:gd name="adj2" fmla="val 50000"/>
            </a:avLst>
          </a:prstGeom>
          <a:solidFill>
            <a:srgbClr val="FF6B65"/>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4"/>
          <p:cNvSpPr/>
          <p:nvPr/>
        </p:nvSpPr>
        <p:spPr>
          <a:xfrm>
            <a:off x="1033992" y="1018382"/>
            <a:ext cx="410760" cy="197770"/>
          </a:xfrm>
          <a:prstGeom prst="frame">
            <a:avLst>
              <a:gd name="adj1"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35;p85">
            <a:extLst>
              <a:ext uri="{FF2B5EF4-FFF2-40B4-BE49-F238E27FC236}">
                <a16:creationId xmlns:a16="http://schemas.microsoft.com/office/drawing/2014/main" id="{100DC9D5-9435-14DB-137E-50C15B95B9D8}"/>
              </a:ext>
            </a:extLst>
          </p:cNvPr>
          <p:cNvSpPr/>
          <p:nvPr/>
        </p:nvSpPr>
        <p:spPr>
          <a:xfrm>
            <a:off x="1746504" y="958082"/>
            <a:ext cx="120217" cy="3458470"/>
          </a:xfrm>
          <a:prstGeom prst="rect">
            <a:avLst/>
          </a:prstGeom>
          <a:noFill/>
          <a:ln w="2857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Recorded Sound">
            <a:hlinkClick r:id="" action="ppaction://media"/>
            <a:extLst>
              <a:ext uri="{FF2B5EF4-FFF2-40B4-BE49-F238E27FC236}">
                <a16:creationId xmlns:a16="http://schemas.microsoft.com/office/drawing/2014/main" id="{C10D47B5-A240-968E-0FFE-80E4F6EE3C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21935" y="4416552"/>
            <a:ext cx="609600" cy="609600"/>
          </a:xfrm>
          <a:prstGeom prst="rect">
            <a:avLst/>
          </a:prstGeom>
        </p:spPr>
      </p:pic>
    </p:spTree>
    <p:extLst>
      <p:ext uri="{BB962C8B-B14F-4D97-AF65-F5344CB8AC3E}">
        <p14:creationId xmlns:p14="http://schemas.microsoft.com/office/powerpoint/2010/main" val="1207192898"/>
      </p:ext>
    </p:extLst>
  </p:cSld>
  <p:clrMapOvr>
    <a:masterClrMapping/>
  </p:clrMapOvr>
  <mc:AlternateContent xmlns:mc="http://schemas.openxmlformats.org/markup-compatibility/2006" xmlns:p14="http://schemas.microsoft.com/office/powerpoint/2010/main">
    <mc:Choice Requires="p14">
      <p:transition spd="slow" p14:dur="2000" advTm="4305"/>
    </mc:Choice>
    <mc:Fallback xmlns="">
      <p:transition spd="slow" advTm="43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4"/>
                                        </p:tgtEl>
                                        <p:attrNameLst>
                                          <p:attrName>style.visibility</p:attrName>
                                        </p:attrNameLst>
                                      </p:cBhvr>
                                      <p:to>
                                        <p:strVal val="visible"/>
                                      </p:to>
                                    </p:set>
                                    <p:animEffect transition="in" filter="fade">
                                      <p:cBhvr>
                                        <p:cTn id="7" dur="500"/>
                                        <p:tgtEl>
                                          <p:spTgt spid="112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500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19"/>
                </p:tgtEl>
              </p:cMediaNode>
            </p:audio>
          </p:childTnLst>
        </p:cTn>
      </p:par>
    </p:tnLst>
    <p:bldLst>
      <p:bldP spid="1124"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pic>
        <p:nvPicPr>
          <p:cNvPr id="1132" name="Google Shape;1132;p85"/>
          <p:cNvPicPr preferRelativeResize="0"/>
          <p:nvPr/>
        </p:nvPicPr>
        <p:blipFill rotWithShape="1">
          <a:blip r:embed="rId5">
            <a:alphaModFix/>
          </a:blip>
          <a:srcRect l="35186"/>
          <a:stretch/>
        </p:blipFill>
        <p:spPr>
          <a:xfrm>
            <a:off x="1386674" y="2923481"/>
            <a:ext cx="6370650" cy="1911425"/>
          </a:xfrm>
          <a:prstGeom prst="rect">
            <a:avLst/>
          </a:prstGeom>
          <a:noFill/>
          <a:ln>
            <a:noFill/>
          </a:ln>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8C554BD6-DEF2-6BBC-3158-58D339F27B31}"/>
                  </a:ext>
                </a:extLst>
              </p:cNvPr>
              <p:cNvGraphicFramePr>
                <a:graphicFrameLocks noChangeAspect="1"/>
              </p:cNvGraphicFramePr>
              <p:nvPr>
                <p:extLst>
                  <p:ext uri="{D42A27DB-BD31-4B8C-83A1-F6EECF244321}">
                    <p14:modId xmlns:p14="http://schemas.microsoft.com/office/powerpoint/2010/main" val="341754320"/>
                  </p:ext>
                </p:extLst>
              </p:nvPr>
            </p:nvGraphicFramePr>
            <p:xfrm>
              <a:off x="2212238" y="137705"/>
              <a:ext cx="4719521" cy="2688207"/>
            </p:xfrm>
            <a:graphic>
              <a:graphicData uri="http://schemas.microsoft.com/office/powerpoint/2016/slidezoom">
                <pslz:sldZm>
                  <pslz:sldZmObj sldId="401" cId="576040106">
                    <pslz:zmPr id="{530B8DDB-6BCA-4B0C-A494-63CBE69BBD65}" returnToParent="0" imageType="cover" transitionDur="1000">
                      <p166:blipFill xmlns:p166="http://schemas.microsoft.com/office/powerpoint/2016/6/main">
                        <a:blip r:embed="rId6"/>
                        <a:stretch>
                          <a:fillRect/>
                        </a:stretch>
                      </p166:blipFill>
                      <p166:spPr xmlns:p166="http://schemas.microsoft.com/office/powerpoint/2016/6/main">
                        <a:xfrm>
                          <a:off x="0" y="0"/>
                          <a:ext cx="4719521" cy="2688207"/>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8C554BD6-DEF2-6BBC-3158-58D339F27B31}"/>
                  </a:ext>
                </a:extLst>
              </p:cNvPr>
              <p:cNvPicPr>
                <a:picLocks noGrp="1" noRot="1" noChangeAspect="1" noMove="1" noResize="1" noEditPoints="1" noAdjustHandles="1" noChangeArrowheads="1" noChangeShapeType="1"/>
              </p:cNvPicPr>
              <p:nvPr/>
            </p:nvPicPr>
            <p:blipFill>
              <a:blip r:embed="rId7"/>
              <a:stretch>
                <a:fillRect/>
              </a:stretch>
            </p:blipFill>
            <p:spPr>
              <a:xfrm>
                <a:off x="2212238" y="137705"/>
                <a:ext cx="4719521" cy="2688207"/>
              </a:xfrm>
              <a:prstGeom prst="rect">
                <a:avLst/>
              </a:prstGeom>
              <a:ln w="3175">
                <a:solidFill>
                  <a:prstClr val="ltGray"/>
                </a:solidFill>
              </a:ln>
            </p:spPr>
          </p:pic>
        </mc:Fallback>
      </mc:AlternateContent>
      <p:pic>
        <p:nvPicPr>
          <p:cNvPr id="39" name="Audio 38">
            <a:hlinkClick r:id="" action="ppaction://media"/>
            <a:extLst>
              <a:ext uri="{FF2B5EF4-FFF2-40B4-BE49-F238E27FC236}">
                <a16:creationId xmlns:a16="http://schemas.microsoft.com/office/drawing/2014/main" id="{BCDFCD3D-059F-8E21-C2E6-FB9F372C839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76563" t="-76563" r="-76563" b="-76563"/>
          <a:stretch>
            <a:fillRect/>
          </a:stretch>
        </p:blipFill>
        <p:spPr>
          <a:xfrm>
            <a:off x="8991511" y="3879193"/>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504"/>
    </mc:Choice>
    <mc:Fallback xmlns="">
      <p:transition spd="slow" advTm="6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pic>
        <p:nvPicPr>
          <p:cNvPr id="1131" name="Google Shape;1131;p85"/>
          <p:cNvPicPr preferRelativeResize="0"/>
          <p:nvPr/>
        </p:nvPicPr>
        <p:blipFill rotWithShape="1">
          <a:blip r:embed="rId5">
            <a:alphaModFix/>
          </a:blip>
          <a:srcRect r="65848"/>
          <a:stretch/>
        </p:blipFill>
        <p:spPr>
          <a:xfrm>
            <a:off x="1106424" y="361524"/>
            <a:ext cx="6784848" cy="4033024"/>
          </a:xfrm>
          <a:prstGeom prst="rect">
            <a:avLst/>
          </a:prstGeom>
          <a:noFill/>
          <a:ln>
            <a:noFill/>
          </a:ln>
        </p:spPr>
      </p:pic>
      <p:sp>
        <p:nvSpPr>
          <p:cNvPr id="1133" name="Google Shape;1133;p85"/>
          <p:cNvSpPr/>
          <p:nvPr/>
        </p:nvSpPr>
        <p:spPr>
          <a:xfrm rot="-4597682" flipH="1">
            <a:off x="2032036" y="484120"/>
            <a:ext cx="426770" cy="316454"/>
          </a:xfrm>
          <a:prstGeom prst="rightArrow">
            <a:avLst>
              <a:gd name="adj1" fmla="val 50000"/>
              <a:gd name="adj2" fmla="val 50000"/>
            </a:avLst>
          </a:prstGeom>
          <a:solidFill>
            <a:srgbClr val="FF6B65"/>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5"/>
          <p:cNvSpPr/>
          <p:nvPr/>
        </p:nvSpPr>
        <p:spPr>
          <a:xfrm>
            <a:off x="1416364" y="748952"/>
            <a:ext cx="421580" cy="275176"/>
          </a:xfrm>
          <a:prstGeom prst="rect">
            <a:avLst/>
          </a:prstGeom>
          <a:noFill/>
          <a:ln w="2857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Audio 24">
            <a:hlinkClick r:id="" action="ppaction://media"/>
            <a:extLst>
              <a:ext uri="{FF2B5EF4-FFF2-40B4-BE49-F238E27FC236}">
                <a16:creationId xmlns:a16="http://schemas.microsoft.com/office/drawing/2014/main" id="{1907541B-720B-5F8A-3B79-BE28A92D68E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8978063" y="3834563"/>
            <a:ext cx="1543050" cy="1543050"/>
          </a:xfrm>
          <a:prstGeom prst="ellipse">
            <a:avLst/>
          </a:prstGeom>
        </p:spPr>
      </p:pic>
    </p:spTree>
    <p:extLst>
      <p:ext uri="{BB962C8B-B14F-4D97-AF65-F5344CB8AC3E}">
        <p14:creationId xmlns:p14="http://schemas.microsoft.com/office/powerpoint/2010/main" val="576040106"/>
      </p:ext>
    </p:extLst>
  </p:cSld>
  <p:clrMapOvr>
    <a:masterClrMapping/>
  </p:clrMapOvr>
  <mc:AlternateContent xmlns:mc="http://schemas.openxmlformats.org/markup-compatibility/2006" xmlns:p14="http://schemas.microsoft.com/office/powerpoint/2010/main">
    <mc:Choice Requires="p14">
      <p:transition spd="slow" p14:dur="2000" advTm="6570"/>
    </mc:Choice>
    <mc:Fallback xmlns="">
      <p:transition spd="slow" advTm="6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pic>
        <p:nvPicPr>
          <p:cNvPr id="1140" name="Google Shape;1140;p86"/>
          <p:cNvPicPr preferRelativeResize="0"/>
          <p:nvPr/>
        </p:nvPicPr>
        <p:blipFill rotWithShape="1">
          <a:blip r:embed="rId5">
            <a:alphaModFix/>
          </a:blip>
          <a:srcRect r="48987"/>
          <a:stretch/>
        </p:blipFill>
        <p:spPr>
          <a:xfrm>
            <a:off x="1242625" y="374175"/>
            <a:ext cx="6658751" cy="3724974"/>
          </a:xfrm>
          <a:prstGeom prst="rect">
            <a:avLst/>
          </a:prstGeom>
          <a:noFill/>
          <a:ln>
            <a:noFill/>
          </a:ln>
        </p:spPr>
      </p:pic>
      <p:sp>
        <p:nvSpPr>
          <p:cNvPr id="1141" name="Google Shape;1141;p86"/>
          <p:cNvSpPr/>
          <p:nvPr/>
        </p:nvSpPr>
        <p:spPr>
          <a:xfrm>
            <a:off x="4379475" y="312925"/>
            <a:ext cx="2438400" cy="3865200"/>
          </a:xfrm>
          <a:prstGeom prst="rect">
            <a:avLst/>
          </a:prstGeom>
          <a:noFill/>
          <a:ln w="2857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Audio 18">
            <a:hlinkClick r:id="" action="ppaction://media"/>
            <a:extLst>
              <a:ext uri="{FF2B5EF4-FFF2-40B4-BE49-F238E27FC236}">
                <a16:creationId xmlns:a16="http://schemas.microsoft.com/office/drawing/2014/main" id="{4A3F01BC-8860-98C4-56DE-B94CAD39B42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8937722" y="3700092"/>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054"/>
    </mc:Choice>
    <mc:Fallback xmlns="">
      <p:transition spd="slow" advTm="6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1141"/>
                                        </p:tgtEl>
                                        <p:attrNameLst>
                                          <p:attrName>style.visibility</p:attrName>
                                        </p:attrNameLst>
                                      </p:cBhvr>
                                      <p:to>
                                        <p:strVal val="visible"/>
                                      </p:to>
                                    </p:set>
                                    <p:animEffect transition="in" filter="fade">
                                      <p:cBhvr>
                                        <p:cTn id="10" dur="500"/>
                                        <p:tgtEl>
                                          <p:spTgt spid="11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9"/>
                </p:tgtEl>
              </p:cMediaNode>
            </p:audio>
          </p:childTnLst>
        </p:cTn>
      </p:par>
    </p:tnLst>
    <p:bldLst>
      <p:bldP spid="1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B3D13E9-09E8-7A14-D00F-C52BE144581B}"/>
              </a:ext>
            </a:extLst>
          </p:cNvPr>
          <p:cNvPicPr>
            <a:picLocks noChangeAspect="1"/>
          </p:cNvPicPr>
          <p:nvPr/>
        </p:nvPicPr>
        <p:blipFill>
          <a:blip r:embed="rId5"/>
          <a:stretch>
            <a:fillRect/>
          </a:stretch>
        </p:blipFill>
        <p:spPr>
          <a:xfrm>
            <a:off x="1562859" y="80886"/>
            <a:ext cx="5506218" cy="4839375"/>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9B7666FF-BC28-3369-8619-838F121A11DB}"/>
                  </a:ext>
                </a:extLst>
              </p:cNvPr>
              <p:cNvGraphicFramePr>
                <a:graphicFrameLocks noChangeAspect="1"/>
              </p:cNvGraphicFramePr>
              <p:nvPr>
                <p:extLst>
                  <p:ext uri="{D42A27DB-BD31-4B8C-83A1-F6EECF244321}">
                    <p14:modId xmlns:p14="http://schemas.microsoft.com/office/powerpoint/2010/main" val="1751328620"/>
                  </p:ext>
                </p:extLst>
              </p:nvPr>
            </p:nvGraphicFramePr>
            <p:xfrm>
              <a:off x="1562859" y="1616065"/>
              <a:ext cx="2049021" cy="1547759"/>
            </p:xfrm>
            <a:graphic>
              <a:graphicData uri="http://schemas.microsoft.com/office/powerpoint/2016/slidezoom">
                <pslz:sldZm>
                  <pslz:sldZmObj sldId="402" cId="3369728377">
                    <pslz:zmPr id="{D1B4810B-3E9F-492D-877C-438AC099F5DB}" returnToParent="0" imageType="cover" transitionDur="1000">
                      <p166:blipFill xmlns:p166="http://schemas.microsoft.com/office/powerpoint/2016/6/main">
                        <a:blip r:embed="rId6"/>
                        <a:stretch>
                          <a:fillRect/>
                        </a:stretch>
                      </p166:blipFill>
                      <p166:spPr xmlns:p166="http://schemas.microsoft.com/office/powerpoint/2016/6/main">
                        <a:xfrm>
                          <a:off x="0" y="0"/>
                          <a:ext cx="2049021" cy="1547759"/>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9B7666FF-BC28-3369-8619-838F121A11DB}"/>
                  </a:ext>
                </a:extLst>
              </p:cNvPr>
              <p:cNvPicPr>
                <a:picLocks noGrp="1" noRot="1" noChangeAspect="1" noMove="1" noResize="1" noEditPoints="1" noAdjustHandles="1" noChangeArrowheads="1" noChangeShapeType="1"/>
              </p:cNvPicPr>
              <p:nvPr/>
            </p:nvPicPr>
            <p:blipFill>
              <a:blip r:embed="rId7"/>
              <a:stretch>
                <a:fillRect/>
              </a:stretch>
            </p:blipFill>
            <p:spPr>
              <a:xfrm>
                <a:off x="1562859" y="1616065"/>
                <a:ext cx="2049021" cy="1547759"/>
              </a:xfrm>
              <a:prstGeom prst="rect">
                <a:avLst/>
              </a:prstGeom>
              <a:ln w="3175">
                <a:solidFill>
                  <a:prstClr val="ltGray"/>
                </a:solidFill>
              </a:ln>
            </p:spPr>
          </p:pic>
        </mc:Fallback>
      </mc:AlternateContent>
      <p:pic>
        <p:nvPicPr>
          <p:cNvPr id="20" name="Audio 19">
            <a:hlinkClick r:id="" action="ppaction://media"/>
            <a:extLst>
              <a:ext uri="{FF2B5EF4-FFF2-40B4-BE49-F238E27FC236}">
                <a16:creationId xmlns:a16="http://schemas.microsoft.com/office/drawing/2014/main" id="{E18A4553-E500-6EFA-AD7E-89A9AF628E1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76563" t="-76563" r="-76563" b="-76563"/>
          <a:stretch>
            <a:fillRect/>
          </a:stretch>
        </p:blipFill>
        <p:spPr>
          <a:xfrm>
            <a:off x="8870487" y="3600450"/>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958"/>
    </mc:Choice>
    <mc:Fallback xmlns="">
      <p:transition spd="slow" advTm="8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87"/>
          <p:cNvPicPr preferRelativeResize="0"/>
          <p:nvPr/>
        </p:nvPicPr>
        <p:blipFill rotWithShape="1">
          <a:blip r:embed="rId5">
            <a:alphaModFix/>
          </a:blip>
          <a:srcRect l="2207" t="30867" r="63643" b="36326"/>
          <a:stretch/>
        </p:blipFill>
        <p:spPr>
          <a:xfrm>
            <a:off x="2390112" y="866394"/>
            <a:ext cx="3974112" cy="3138678"/>
          </a:xfrm>
          <a:prstGeom prst="rect">
            <a:avLst/>
          </a:prstGeom>
          <a:noFill/>
          <a:ln>
            <a:noFill/>
          </a:ln>
        </p:spPr>
      </p:pic>
      <p:sp>
        <p:nvSpPr>
          <p:cNvPr id="2" name="Google Shape;1070;p78">
            <a:extLst>
              <a:ext uri="{FF2B5EF4-FFF2-40B4-BE49-F238E27FC236}">
                <a16:creationId xmlns:a16="http://schemas.microsoft.com/office/drawing/2014/main" id="{DCDC98F1-4132-23F6-8D7D-F9ADD841F75E}"/>
              </a:ext>
            </a:extLst>
          </p:cNvPr>
          <p:cNvSpPr txBox="1">
            <a:spLocks noGrp="1"/>
          </p:cNvSpPr>
          <p:nvPr>
            <p:ph type="subTitle" idx="1"/>
          </p:nvPr>
        </p:nvSpPr>
        <p:spPr>
          <a:xfrm>
            <a:off x="3425768" y="4165092"/>
            <a:ext cx="2792152" cy="435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800" b="0" dirty="0">
                <a:solidFill>
                  <a:schemeClr val="dk2"/>
                </a:solidFill>
              </a:rPr>
              <a:t>Tenure in Months</a:t>
            </a:r>
            <a:endParaRPr sz="1800" b="0" dirty="0">
              <a:solidFill>
                <a:schemeClr val="dk2"/>
              </a:solidFill>
            </a:endParaRPr>
          </a:p>
        </p:txBody>
      </p:sp>
      <p:sp>
        <p:nvSpPr>
          <p:cNvPr id="3" name="Google Shape;1070;p78">
            <a:extLst>
              <a:ext uri="{FF2B5EF4-FFF2-40B4-BE49-F238E27FC236}">
                <a16:creationId xmlns:a16="http://schemas.microsoft.com/office/drawing/2014/main" id="{ADFACB4D-787D-A38D-BF14-80794E51FC12}"/>
              </a:ext>
            </a:extLst>
          </p:cNvPr>
          <p:cNvSpPr txBox="1">
            <a:spLocks/>
          </p:cNvSpPr>
          <p:nvPr/>
        </p:nvSpPr>
        <p:spPr>
          <a:xfrm>
            <a:off x="3358712" y="3839820"/>
            <a:ext cx="673792" cy="435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9pPr>
          </a:lstStyle>
          <a:p>
            <a:pPr marL="0" indent="0"/>
            <a:r>
              <a:rPr lang="en-SG" sz="1800" b="0" dirty="0">
                <a:solidFill>
                  <a:schemeClr val="dk2"/>
                </a:solidFill>
              </a:rPr>
              <a:t>0</a:t>
            </a:r>
          </a:p>
        </p:txBody>
      </p:sp>
      <p:sp>
        <p:nvSpPr>
          <p:cNvPr id="4" name="Google Shape;1070;p78">
            <a:extLst>
              <a:ext uri="{FF2B5EF4-FFF2-40B4-BE49-F238E27FC236}">
                <a16:creationId xmlns:a16="http://schemas.microsoft.com/office/drawing/2014/main" id="{28586632-E263-88CE-3123-A96D5AC90BAE}"/>
              </a:ext>
            </a:extLst>
          </p:cNvPr>
          <p:cNvSpPr txBox="1">
            <a:spLocks/>
          </p:cNvSpPr>
          <p:nvPr/>
        </p:nvSpPr>
        <p:spPr>
          <a:xfrm>
            <a:off x="4664208" y="3839820"/>
            <a:ext cx="673792" cy="435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9pPr>
          </a:lstStyle>
          <a:p>
            <a:pPr marL="0" indent="0"/>
            <a:r>
              <a:rPr lang="en-SG" sz="1800" b="0" dirty="0">
                <a:solidFill>
                  <a:schemeClr val="dk2"/>
                </a:solidFill>
              </a:rPr>
              <a:t>50</a:t>
            </a:r>
          </a:p>
        </p:txBody>
      </p:sp>
      <p:pic>
        <p:nvPicPr>
          <p:cNvPr id="31" name="Audio 30">
            <a:hlinkClick r:id="" action="ppaction://media"/>
            <a:extLst>
              <a:ext uri="{FF2B5EF4-FFF2-40B4-BE49-F238E27FC236}">
                <a16:creationId xmlns:a16="http://schemas.microsoft.com/office/drawing/2014/main" id="{CB2EAF71-9E48-D465-44B5-77BB4CEF84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8924275" y="3809430"/>
            <a:ext cx="1543050" cy="1543050"/>
          </a:xfrm>
          <a:prstGeom prst="ellipse">
            <a:avLst/>
          </a:prstGeom>
        </p:spPr>
      </p:pic>
      <p:pic>
        <p:nvPicPr>
          <p:cNvPr id="28" name="Picture 27">
            <a:extLst>
              <a:ext uri="{FF2B5EF4-FFF2-40B4-BE49-F238E27FC236}">
                <a16:creationId xmlns:a16="http://schemas.microsoft.com/office/drawing/2014/main" id="{6ADF7B4B-4F03-4BF1-1F01-5D1A612D1306}"/>
              </a:ext>
            </a:extLst>
          </p:cNvPr>
          <p:cNvPicPr>
            <a:picLocks noChangeAspect="1"/>
          </p:cNvPicPr>
          <p:nvPr/>
        </p:nvPicPr>
        <p:blipFill>
          <a:blip r:embed="rId7"/>
          <a:stretch>
            <a:fillRect/>
          </a:stretch>
        </p:blipFill>
        <p:spPr>
          <a:xfrm>
            <a:off x="6749690" y="1764044"/>
            <a:ext cx="1059286" cy="807706"/>
          </a:xfrm>
          <a:prstGeom prst="rect">
            <a:avLst/>
          </a:prstGeom>
        </p:spPr>
      </p:pic>
    </p:spTree>
    <p:extLst>
      <p:ext uri="{BB962C8B-B14F-4D97-AF65-F5344CB8AC3E}">
        <p14:creationId xmlns:p14="http://schemas.microsoft.com/office/powerpoint/2010/main" val="3369728377"/>
      </p:ext>
    </p:extLst>
  </p:cSld>
  <p:clrMapOvr>
    <a:masterClrMapping/>
  </p:clrMapOvr>
  <mc:AlternateContent xmlns:mc="http://schemas.openxmlformats.org/markup-compatibility/2006" xmlns:p14="http://schemas.microsoft.com/office/powerpoint/2010/main">
    <mc:Choice Requires="p14">
      <p:transition spd="slow" p14:dur="2000" advTm="11647"/>
    </mc:Choice>
    <mc:Fallback xmlns="">
      <p:transition spd="slow" advTm="11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6" name="Subtitle 5">
            <a:extLst>
              <a:ext uri="{FF2B5EF4-FFF2-40B4-BE49-F238E27FC236}">
                <a16:creationId xmlns:a16="http://schemas.microsoft.com/office/drawing/2014/main" id="{C096E053-2DBB-D6F3-B685-C900D4F7668C}"/>
              </a:ext>
            </a:extLst>
          </p:cNvPr>
          <p:cNvSpPr>
            <a:spLocks noGrp="1"/>
          </p:cNvSpPr>
          <p:nvPr>
            <p:ph type="subTitle" idx="1"/>
          </p:nvPr>
        </p:nvSpPr>
        <p:spPr>
          <a:xfrm>
            <a:off x="2053824" y="324864"/>
            <a:ext cx="4749312" cy="397200"/>
          </a:xfrm>
        </p:spPr>
        <p:txBody>
          <a:bodyPr/>
          <a:lstStyle/>
          <a:p>
            <a:r>
              <a:rPr lang="en-US" dirty="0"/>
              <a:t>Interactive Plots</a:t>
            </a:r>
            <a:endParaRPr lang="en-SG" dirty="0"/>
          </a:p>
        </p:txBody>
      </p:sp>
      <p:pic>
        <p:nvPicPr>
          <p:cNvPr id="10" name="Picture 9" descr="Graphical user interface, application, table, Excel&#10;&#10;Description automatically generated">
            <a:extLst>
              <a:ext uri="{FF2B5EF4-FFF2-40B4-BE49-F238E27FC236}">
                <a16:creationId xmlns:a16="http://schemas.microsoft.com/office/drawing/2014/main" id="{D856AE7B-6B9D-6A34-75BB-0653151B841C}"/>
              </a:ext>
            </a:extLst>
          </p:cNvPr>
          <p:cNvPicPr>
            <a:picLocks noChangeAspect="1"/>
          </p:cNvPicPr>
          <p:nvPr/>
        </p:nvPicPr>
        <p:blipFill>
          <a:blip r:embed="rId5"/>
          <a:stretch>
            <a:fillRect/>
          </a:stretch>
        </p:blipFill>
        <p:spPr>
          <a:xfrm>
            <a:off x="1100064" y="964692"/>
            <a:ext cx="6656832" cy="3578047"/>
          </a:xfrm>
          <a:prstGeom prst="rect">
            <a:avLst/>
          </a:prstGeom>
        </p:spPr>
      </p:pic>
      <p:pic>
        <p:nvPicPr>
          <p:cNvPr id="18" name="Audio 17">
            <a:hlinkClick r:id="" action="ppaction://media"/>
            <a:extLst>
              <a:ext uri="{FF2B5EF4-FFF2-40B4-BE49-F238E27FC236}">
                <a16:creationId xmlns:a16="http://schemas.microsoft.com/office/drawing/2014/main" id="{92DF52C9-0473-C55A-0AC3-B3D42DC86C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9144000" y="3771214"/>
            <a:ext cx="1543050" cy="1543050"/>
          </a:xfrm>
          <a:prstGeom prst="ellipse">
            <a:avLst/>
          </a:prstGeom>
        </p:spPr>
      </p:pic>
    </p:spTree>
    <p:extLst>
      <p:ext uri="{BB962C8B-B14F-4D97-AF65-F5344CB8AC3E}">
        <p14:creationId xmlns:p14="http://schemas.microsoft.com/office/powerpoint/2010/main" val="3990898033"/>
      </p:ext>
    </p:extLst>
  </p:cSld>
  <p:clrMapOvr>
    <a:masterClrMapping/>
  </p:clrMapOvr>
  <mc:AlternateContent xmlns:mc="http://schemas.openxmlformats.org/markup-compatibility/2006" xmlns:p14="http://schemas.microsoft.com/office/powerpoint/2010/main">
    <mc:Choice Requires="p14">
      <p:transition spd="slow" p14:dur="2000" advTm="11718"/>
    </mc:Choice>
    <mc:Fallback xmlns="">
      <p:transition spd="slow" advTm="11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75"/>
          <p:cNvSpPr txBox="1">
            <a:spLocks noGrp="1"/>
          </p:cNvSpPr>
          <p:nvPr>
            <p:ph type="title"/>
          </p:nvPr>
        </p:nvSpPr>
        <p:spPr>
          <a:xfrm>
            <a:off x="1785150" y="203050"/>
            <a:ext cx="5573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Table of contents</a:t>
            </a:r>
            <a:endParaRPr sz="4000"/>
          </a:p>
        </p:txBody>
      </p:sp>
      <p:sp>
        <p:nvSpPr>
          <p:cNvPr id="1041" name="Google Shape;1041;p75"/>
          <p:cNvSpPr txBox="1">
            <a:spLocks noGrp="1"/>
          </p:cNvSpPr>
          <p:nvPr>
            <p:ph type="subTitle" idx="3"/>
          </p:nvPr>
        </p:nvSpPr>
        <p:spPr>
          <a:xfrm>
            <a:off x="-215325" y="2249975"/>
            <a:ext cx="36900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&amp; </a:t>
            </a:r>
            <a:endParaRPr/>
          </a:p>
          <a:p>
            <a:pPr marL="0" lvl="0" indent="0" algn="ctr" rtl="0">
              <a:spcBef>
                <a:spcPts val="0"/>
              </a:spcBef>
              <a:spcAft>
                <a:spcPts val="0"/>
              </a:spcAft>
              <a:buNone/>
            </a:pPr>
            <a:r>
              <a:rPr lang="en"/>
              <a:t>Goals</a:t>
            </a:r>
            <a:endParaRPr/>
          </a:p>
        </p:txBody>
      </p:sp>
      <p:sp>
        <p:nvSpPr>
          <p:cNvPr id="1042" name="Google Shape;1042;p75"/>
          <p:cNvSpPr txBox="1">
            <a:spLocks noGrp="1"/>
          </p:cNvSpPr>
          <p:nvPr>
            <p:ph type="subTitle" idx="1"/>
          </p:nvPr>
        </p:nvSpPr>
        <p:spPr>
          <a:xfrm>
            <a:off x="2620488" y="2249975"/>
            <a:ext cx="3830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Exploratory </a:t>
            </a:r>
            <a:endParaRPr dirty="0"/>
          </a:p>
          <a:p>
            <a:pPr marL="0" lvl="0" indent="0" algn="ctr" rtl="0">
              <a:spcBef>
                <a:spcPts val="0"/>
              </a:spcBef>
              <a:spcAft>
                <a:spcPts val="0"/>
              </a:spcAft>
              <a:buNone/>
            </a:pPr>
            <a:r>
              <a:rPr lang="en" dirty="0"/>
              <a:t>Dataset</a:t>
            </a:r>
            <a:endParaRPr dirty="0"/>
          </a:p>
        </p:txBody>
      </p:sp>
      <p:sp>
        <p:nvSpPr>
          <p:cNvPr id="1043" name="Google Shape;1043;p75"/>
          <p:cNvSpPr txBox="1">
            <a:spLocks noGrp="1"/>
          </p:cNvSpPr>
          <p:nvPr>
            <p:ph type="subTitle" idx="5"/>
          </p:nvPr>
        </p:nvSpPr>
        <p:spPr>
          <a:xfrm>
            <a:off x="4038375" y="4055225"/>
            <a:ext cx="3830100" cy="357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Insights</a:t>
            </a:r>
            <a:endParaRPr/>
          </a:p>
        </p:txBody>
      </p:sp>
      <p:sp>
        <p:nvSpPr>
          <p:cNvPr id="1044" name="Google Shape;1044;p75"/>
          <p:cNvSpPr txBox="1">
            <a:spLocks noGrp="1"/>
          </p:cNvSpPr>
          <p:nvPr>
            <p:ph type="subTitle" idx="7"/>
          </p:nvPr>
        </p:nvSpPr>
        <p:spPr>
          <a:xfrm>
            <a:off x="1202613" y="4055225"/>
            <a:ext cx="36900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Visualisation</a:t>
            </a:r>
            <a:endParaRPr/>
          </a:p>
        </p:txBody>
      </p:sp>
      <p:sp>
        <p:nvSpPr>
          <p:cNvPr id="1045" name="Google Shape;1045;p75"/>
          <p:cNvSpPr txBox="1">
            <a:spLocks noGrp="1"/>
          </p:cNvSpPr>
          <p:nvPr>
            <p:ph type="title" idx="9"/>
          </p:nvPr>
        </p:nvSpPr>
        <p:spPr>
          <a:xfrm>
            <a:off x="1107175" y="138141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46" name="Google Shape;1046;p75"/>
          <p:cNvSpPr txBox="1">
            <a:spLocks noGrp="1"/>
          </p:cNvSpPr>
          <p:nvPr>
            <p:ph type="title" idx="13"/>
          </p:nvPr>
        </p:nvSpPr>
        <p:spPr>
          <a:xfrm>
            <a:off x="4015900" y="138141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47" name="Google Shape;1047;p75"/>
          <p:cNvSpPr txBox="1">
            <a:spLocks noGrp="1"/>
          </p:cNvSpPr>
          <p:nvPr>
            <p:ph type="title" idx="14"/>
          </p:nvPr>
        </p:nvSpPr>
        <p:spPr>
          <a:xfrm>
            <a:off x="2528013" y="3355500"/>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48" name="Google Shape;1048;p75"/>
          <p:cNvSpPr txBox="1">
            <a:spLocks noGrp="1"/>
          </p:cNvSpPr>
          <p:nvPr>
            <p:ph type="title" idx="15"/>
          </p:nvPr>
        </p:nvSpPr>
        <p:spPr>
          <a:xfrm>
            <a:off x="5433838" y="3279300"/>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49" name="Google Shape;1049;p75"/>
          <p:cNvSpPr txBox="1">
            <a:spLocks noGrp="1"/>
          </p:cNvSpPr>
          <p:nvPr>
            <p:ph type="subTitle" idx="1"/>
          </p:nvPr>
        </p:nvSpPr>
        <p:spPr>
          <a:xfrm>
            <a:off x="5529163" y="2249975"/>
            <a:ext cx="3830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a:t>
            </a:r>
            <a:endParaRPr/>
          </a:p>
          <a:p>
            <a:pPr marL="0" lvl="0" indent="0" algn="ctr" rtl="0">
              <a:spcBef>
                <a:spcPts val="0"/>
              </a:spcBef>
              <a:spcAft>
                <a:spcPts val="0"/>
              </a:spcAft>
              <a:buNone/>
            </a:pPr>
            <a:r>
              <a:rPr lang="en"/>
              <a:t>Learning</a:t>
            </a:r>
            <a:endParaRPr/>
          </a:p>
        </p:txBody>
      </p:sp>
      <p:sp>
        <p:nvSpPr>
          <p:cNvPr id="1050" name="Google Shape;1050;p75"/>
          <p:cNvSpPr txBox="1">
            <a:spLocks noGrp="1"/>
          </p:cNvSpPr>
          <p:nvPr>
            <p:ph type="title" idx="13"/>
          </p:nvPr>
        </p:nvSpPr>
        <p:spPr>
          <a:xfrm>
            <a:off x="7000825" y="14208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49" name="Audio 48">
            <a:hlinkClick r:id="" action="ppaction://media"/>
            <a:extLst>
              <a:ext uri="{FF2B5EF4-FFF2-40B4-BE49-F238E27FC236}">
                <a16:creationId xmlns:a16="http://schemas.microsoft.com/office/drawing/2014/main" id="{75887E19-10A4-D216-7FAA-8BC9E10DA1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9088896" y="3689250"/>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2726"/>
    </mc:Choice>
    <mc:Fallback xmlns="">
      <p:transition spd="slow" advTm="1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90"/>
          <p:cNvSpPr txBox="1">
            <a:spLocks noGrp="1"/>
          </p:cNvSpPr>
          <p:nvPr>
            <p:ph type="title"/>
          </p:nvPr>
        </p:nvSpPr>
        <p:spPr>
          <a:xfrm>
            <a:off x="1618500" y="2160600"/>
            <a:ext cx="5907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Machine Learning</a:t>
            </a:r>
            <a:endParaRPr sz="5000"/>
          </a:p>
        </p:txBody>
      </p:sp>
      <p:sp>
        <p:nvSpPr>
          <p:cNvPr id="1192" name="Google Shape;1192;p90"/>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59" name="Audio 58">
            <a:hlinkClick r:id="" action="ppaction://media"/>
            <a:extLst>
              <a:ext uri="{FF2B5EF4-FFF2-40B4-BE49-F238E27FC236}">
                <a16:creationId xmlns:a16="http://schemas.microsoft.com/office/drawing/2014/main" id="{CB8FB842-1FC7-1E18-2104-4A6289927981}"/>
              </a:ext>
            </a:extLst>
          </p:cNvPr>
          <p:cNvPicPr>
            <a:picLocks noChangeAspect="1"/>
          </p:cNvPicPr>
          <p:nvPr>
            <a:audioFile r:link="rId1"/>
            <p:extLst>
              <p:ext uri="{DAA4B4D4-6D71-4841-9C94-3DE7FCFB9230}">
                <p14:media xmlns:p14="http://schemas.microsoft.com/office/powerpoint/2010/main" r:embed="rId2">
                  <p14:trim end="1325.6734"/>
                </p14:media>
              </p:ext>
            </p:extLst>
          </p:nvPr>
        </p:nvPicPr>
        <p:blipFill>
          <a:blip r:embed="rId5"/>
          <a:srcRect l="-139844" t="-139844" r="-139844" b="-139844"/>
          <a:stretch>
            <a:fillRect/>
          </a:stretch>
        </p:blipFill>
        <p:spPr>
          <a:xfrm>
            <a:off x="8857040" y="3807669"/>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8980"/>
    </mc:Choice>
    <mc:Fallback xmlns="">
      <p:transition spd="slow" advTm="18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1192"/>
                                        </p:tgtEl>
                                        <p:attrNameLst>
                                          <p:attrName>style.visibility</p:attrName>
                                        </p:attrNameLst>
                                      </p:cBhvr>
                                      <p:to>
                                        <p:strVal val="visible"/>
                                      </p:to>
                                    </p:set>
                                    <p:animEffect transition="in" filter="fade">
                                      <p:cBhvr>
                                        <p:cTn id="10" dur="1000"/>
                                        <p:tgtEl>
                                          <p:spTgt spid="1192"/>
                                        </p:tgtEl>
                                      </p:cBhvr>
                                    </p:animEffect>
                                  </p:childTnLst>
                                </p:cTn>
                              </p:par>
                            </p:childTnLst>
                          </p:cTn>
                        </p:par>
                        <p:par>
                          <p:cTn id="11" fill="hold">
                            <p:stCondLst>
                              <p:cond delay="1001"/>
                            </p:stCondLst>
                            <p:childTnLst>
                              <p:par>
                                <p:cTn id="12" presetID="2" presetClass="entr" presetSubtype="2" fill="hold" nodeType="afterEffect">
                                  <p:stCondLst>
                                    <p:cond delay="0"/>
                                  </p:stCondLst>
                                  <p:childTnLst>
                                    <p:set>
                                      <p:cBhvr>
                                        <p:cTn id="13" dur="1" fill="hold">
                                          <p:stCondLst>
                                            <p:cond delay="0"/>
                                          </p:stCondLst>
                                        </p:cTn>
                                        <p:tgtEl>
                                          <p:spTgt spid="1191"/>
                                        </p:tgtEl>
                                        <p:attrNameLst>
                                          <p:attrName>style.visibility</p:attrName>
                                        </p:attrNameLst>
                                      </p:cBhvr>
                                      <p:to>
                                        <p:strVal val="visible"/>
                                      </p:to>
                                    </p:set>
                                    <p:anim calcmode="lin" valueType="num">
                                      <p:cBhvr additive="base">
                                        <p:cTn id="14" dur="1000"/>
                                        <p:tgtEl>
                                          <p:spTgt spid="11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1198" name="Google Shape;1198;p91"/>
          <p:cNvPicPr preferRelativeResize="0"/>
          <p:nvPr/>
        </p:nvPicPr>
        <p:blipFill rotWithShape="1">
          <a:blip r:embed="rId6">
            <a:alphaModFix/>
          </a:blip>
          <a:srcRect l="5515" t="1986" r="4206" b="6897"/>
          <a:stretch/>
        </p:blipFill>
        <p:spPr>
          <a:xfrm>
            <a:off x="2989425" y="1267675"/>
            <a:ext cx="3165140" cy="3409000"/>
          </a:xfrm>
          <a:prstGeom prst="rect">
            <a:avLst/>
          </a:prstGeom>
          <a:noFill/>
          <a:ln>
            <a:noFill/>
          </a:ln>
        </p:spPr>
      </p:pic>
      <p:sp>
        <p:nvSpPr>
          <p:cNvPr id="1199" name="Google Shape;1199;p91"/>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Machine Learning</a:t>
            </a:r>
            <a:endParaRPr/>
          </a:p>
        </p:txBody>
      </p:sp>
      <p:sp>
        <p:nvSpPr>
          <p:cNvPr id="1200" name="Google Shape;1200;p91"/>
          <p:cNvSpPr/>
          <p:nvPr/>
        </p:nvSpPr>
        <p:spPr>
          <a:xfrm>
            <a:off x="3629050" y="2243125"/>
            <a:ext cx="735900" cy="727800"/>
          </a:xfrm>
          <a:prstGeom prst="ellipse">
            <a:avLst/>
          </a:prstGeom>
          <a:noFill/>
          <a:ln w="2857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1"/>
          <p:cNvSpPr/>
          <p:nvPr/>
        </p:nvSpPr>
        <p:spPr>
          <a:xfrm>
            <a:off x="4781575" y="3509950"/>
            <a:ext cx="735900" cy="7278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Audio 42">
            <a:hlinkClick r:id="" action="ppaction://media"/>
            <a:extLst>
              <a:ext uri="{FF2B5EF4-FFF2-40B4-BE49-F238E27FC236}">
                <a16:creationId xmlns:a16="http://schemas.microsoft.com/office/drawing/2014/main" id="{E41CAFA3-259C-961A-93D7-506BCFD54780}"/>
              </a:ext>
            </a:extLst>
          </p:cNvPr>
          <p:cNvPicPr>
            <a:picLocks noChangeAspect="1"/>
          </p:cNvPicPr>
          <p:nvPr>
            <a:audioFile r:link="rId2"/>
            <p:extLst>
              <p:ext uri="{DAA4B4D4-6D71-4841-9C94-3DE7FCFB9230}">
                <p14:media xmlns:p14="http://schemas.microsoft.com/office/powerpoint/2010/main" r:embed="rId3">
                  <p14:trim end="1731.2131"/>
                </p14:media>
              </p:ext>
            </p:extLst>
          </p:nvPr>
        </p:nvPicPr>
        <p:blipFill>
          <a:blip r:embed="rId7"/>
          <a:srcRect l="-139844" t="-139844" r="-139844" b="-139844"/>
          <a:stretch>
            <a:fillRect/>
          </a:stretch>
        </p:blipFill>
        <p:spPr>
          <a:xfrm>
            <a:off x="8857040" y="3902671"/>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9214"/>
    </mc:Choice>
    <mc:Fallback xmlns="">
      <p:transition spd="slow" advTm="19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00"/>
                                        </p:tgtEl>
                                        <p:attrNameLst>
                                          <p:attrName>style.visibility</p:attrName>
                                        </p:attrNameLst>
                                      </p:cBhvr>
                                      <p:to>
                                        <p:strVal val="visible"/>
                                      </p:to>
                                    </p:set>
                                    <p:animEffect transition="in" filter="fade">
                                      <p:cBhvr>
                                        <p:cTn id="11" dur="1000"/>
                                        <p:tgtEl>
                                          <p:spTgt spid="1200"/>
                                        </p:tgtEl>
                                      </p:cBhvr>
                                    </p:animEffect>
                                  </p:childTnLst>
                                </p:cTn>
                              </p:par>
                              <p:par>
                                <p:cTn id="12" presetID="10" presetClass="entr" presetSubtype="0" fill="hold" nodeType="withEffect">
                                  <p:stCondLst>
                                    <p:cond delay="0"/>
                                  </p:stCondLst>
                                  <p:childTnLst>
                                    <p:set>
                                      <p:cBhvr>
                                        <p:cTn id="13" dur="1" fill="hold">
                                          <p:stCondLst>
                                            <p:cond delay="0"/>
                                          </p:stCondLst>
                                        </p:cTn>
                                        <p:tgtEl>
                                          <p:spTgt spid="1201"/>
                                        </p:tgtEl>
                                        <p:attrNameLst>
                                          <p:attrName>style.visibility</p:attrName>
                                        </p:attrNameLst>
                                      </p:cBhvr>
                                      <p:to>
                                        <p:strVal val="visible"/>
                                      </p:to>
                                    </p:set>
                                    <p:animEffect transition="in" filter="fade">
                                      <p:cBhvr>
                                        <p:cTn id="14" dur="1000"/>
                                        <p:tgtEl>
                                          <p:spTgt spid="120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92"/>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Stratified Sampling</a:t>
            </a:r>
            <a:endParaRPr/>
          </a:p>
        </p:txBody>
      </p:sp>
      <p:pic>
        <p:nvPicPr>
          <p:cNvPr id="1207" name="Google Shape;1207;p92"/>
          <p:cNvPicPr preferRelativeResize="0"/>
          <p:nvPr/>
        </p:nvPicPr>
        <p:blipFill>
          <a:blip r:embed="rId5">
            <a:alphaModFix/>
          </a:blip>
          <a:stretch>
            <a:fillRect/>
          </a:stretch>
        </p:blipFill>
        <p:spPr>
          <a:xfrm>
            <a:off x="2495575" y="1107275"/>
            <a:ext cx="4152875" cy="3612350"/>
          </a:xfrm>
          <a:prstGeom prst="rect">
            <a:avLst/>
          </a:prstGeom>
          <a:noFill/>
          <a:ln>
            <a:noFill/>
          </a:ln>
        </p:spPr>
      </p:pic>
      <p:pic>
        <p:nvPicPr>
          <p:cNvPr id="38" name="Audio 37">
            <a:hlinkClick r:id="" action="ppaction://media"/>
            <a:extLst>
              <a:ext uri="{FF2B5EF4-FFF2-40B4-BE49-F238E27FC236}">
                <a16:creationId xmlns:a16="http://schemas.microsoft.com/office/drawing/2014/main" id="{554FDCE1-EBBE-3A5E-D420-B92369D64594}"/>
              </a:ext>
            </a:extLst>
          </p:cNvPr>
          <p:cNvPicPr>
            <a:picLocks noChangeAspect="1"/>
          </p:cNvPicPr>
          <p:nvPr>
            <a:audioFile r:link="rId1"/>
            <p:extLst>
              <p:ext uri="{DAA4B4D4-6D71-4841-9C94-3DE7FCFB9230}">
                <p14:media xmlns:p14="http://schemas.microsoft.com/office/powerpoint/2010/main" r:embed="rId2">
                  <p14:trim end="1096.7709"/>
                </p14:media>
              </p:ext>
            </p:extLst>
          </p:nvPr>
        </p:nvPicPr>
        <p:blipFill>
          <a:blip r:embed="rId6"/>
          <a:srcRect l="-139844" t="-139844" r="-139844" b="-139844"/>
          <a:stretch>
            <a:fillRect/>
          </a:stretch>
        </p:blipFill>
        <p:spPr>
          <a:xfrm>
            <a:off x="8870487" y="3794222"/>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370"/>
    </mc:Choice>
    <mc:Fallback xmlns="">
      <p:transition spd="slow" advTm="39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pic>
        <p:nvPicPr>
          <p:cNvPr id="1212" name="Google Shape;1212;p93"/>
          <p:cNvPicPr preferRelativeResize="0"/>
          <p:nvPr/>
        </p:nvPicPr>
        <p:blipFill rotWithShape="1">
          <a:blip r:embed="rId6">
            <a:alphaModFix/>
          </a:blip>
          <a:srcRect l="5515" t="1986" r="4206" b="6897"/>
          <a:stretch/>
        </p:blipFill>
        <p:spPr>
          <a:xfrm>
            <a:off x="2989425" y="1267675"/>
            <a:ext cx="3165140" cy="3409000"/>
          </a:xfrm>
          <a:prstGeom prst="rect">
            <a:avLst/>
          </a:prstGeom>
          <a:noFill/>
          <a:ln>
            <a:noFill/>
          </a:ln>
        </p:spPr>
      </p:pic>
      <p:sp>
        <p:nvSpPr>
          <p:cNvPr id="1213" name="Google Shape;1213;p93"/>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Machine Learning</a:t>
            </a:r>
            <a:endParaRPr/>
          </a:p>
        </p:txBody>
      </p:sp>
      <p:sp>
        <p:nvSpPr>
          <p:cNvPr id="1214" name="Google Shape;1214;p93"/>
          <p:cNvSpPr/>
          <p:nvPr/>
        </p:nvSpPr>
        <p:spPr>
          <a:xfrm rot="-10259644">
            <a:off x="5847225" y="4283129"/>
            <a:ext cx="643938" cy="316495"/>
          </a:xfrm>
          <a:prstGeom prst="rightArrow">
            <a:avLst>
              <a:gd name="adj1" fmla="val 50000"/>
              <a:gd name="adj2" fmla="val 50000"/>
            </a:avLst>
          </a:prstGeom>
          <a:solidFill>
            <a:srgbClr val="FF6B6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3"/>
          <p:cNvSpPr/>
          <p:nvPr/>
        </p:nvSpPr>
        <p:spPr>
          <a:xfrm rot="-554840">
            <a:off x="2727811" y="1992396"/>
            <a:ext cx="644070" cy="316437"/>
          </a:xfrm>
          <a:prstGeom prst="rightArrow">
            <a:avLst>
              <a:gd name="adj1" fmla="val 50000"/>
              <a:gd name="adj2" fmla="val 50000"/>
            </a:avLst>
          </a:prstGeom>
          <a:solidFill>
            <a:srgbClr val="FF6B6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Audio 6">
            <a:hlinkClick r:id="" action="ppaction://media"/>
            <a:extLst>
              <a:ext uri="{FF2B5EF4-FFF2-40B4-BE49-F238E27FC236}">
                <a16:creationId xmlns:a16="http://schemas.microsoft.com/office/drawing/2014/main" id="{B9C3A36B-DD03-7AF9-7AD9-709E3244BFBD}"/>
              </a:ext>
            </a:extLst>
          </p:cNvPr>
          <p:cNvPicPr>
            <a:picLocks noChangeAspect="1"/>
          </p:cNvPicPr>
          <p:nvPr>
            <a:audioFile r:link="rId2"/>
            <p:extLst>
              <p:ext uri="{DAA4B4D4-6D71-4841-9C94-3DE7FCFB9230}">
                <p14:media xmlns:p14="http://schemas.microsoft.com/office/powerpoint/2010/main" r:embed="rId3">
                  <p14:trim end="1148.0022"/>
                </p14:media>
              </p:ext>
            </p:extLst>
          </p:nvPr>
        </p:nvPicPr>
        <p:blipFill>
          <a:blip r:embed="rId7"/>
          <a:srcRect l="-139844" t="-139844" r="-139844" b="-139844"/>
          <a:stretch>
            <a:fillRect/>
          </a:stretch>
        </p:blipFill>
        <p:spPr>
          <a:xfrm>
            <a:off x="8991562" y="3669851"/>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529"/>
    </mc:Choice>
    <mc:Fallback xmlns="">
      <p:transition spd="slow" advTm="14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15"/>
                                        </p:tgtEl>
                                        <p:attrNameLst>
                                          <p:attrName>style.visibility</p:attrName>
                                        </p:attrNameLst>
                                      </p:cBhvr>
                                      <p:to>
                                        <p:strVal val="visible"/>
                                      </p:to>
                                    </p:set>
                                    <p:animEffect transition="in" filter="fade">
                                      <p:cBhvr>
                                        <p:cTn id="11" dur="1000"/>
                                        <p:tgtEl>
                                          <p:spTgt spid="1215"/>
                                        </p:tgtEl>
                                      </p:cBhvr>
                                    </p:animEffect>
                                  </p:childTnLst>
                                </p:cTn>
                              </p:par>
                              <p:par>
                                <p:cTn id="12" presetID="10" presetClass="entr" presetSubtype="0" fill="hold" nodeType="withEffect">
                                  <p:stCondLst>
                                    <p:cond delay="0"/>
                                  </p:stCondLst>
                                  <p:childTnLst>
                                    <p:set>
                                      <p:cBhvr>
                                        <p:cTn id="13" dur="1" fill="hold">
                                          <p:stCondLst>
                                            <p:cond delay="0"/>
                                          </p:stCondLst>
                                        </p:cTn>
                                        <p:tgtEl>
                                          <p:spTgt spid="1214"/>
                                        </p:tgtEl>
                                        <p:attrNameLst>
                                          <p:attrName>style.visibility</p:attrName>
                                        </p:attrNameLst>
                                      </p:cBhvr>
                                      <p:to>
                                        <p:strVal val="visible"/>
                                      </p:to>
                                    </p:set>
                                    <p:animEffect transition="in" filter="fade">
                                      <p:cBhvr>
                                        <p:cTn id="14" dur="1000"/>
                                        <p:tgtEl>
                                          <p:spTgt spid="12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94"/>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Machine Learning</a:t>
            </a:r>
            <a:endParaRPr/>
          </a:p>
        </p:txBody>
      </p:sp>
      <p:pic>
        <p:nvPicPr>
          <p:cNvPr id="1221" name="Google Shape;1221;p94"/>
          <p:cNvPicPr preferRelativeResize="0"/>
          <p:nvPr/>
        </p:nvPicPr>
        <p:blipFill>
          <a:blip r:embed="rId6">
            <a:alphaModFix/>
          </a:blip>
          <a:stretch>
            <a:fillRect/>
          </a:stretch>
        </p:blipFill>
        <p:spPr>
          <a:xfrm>
            <a:off x="248829" y="1250300"/>
            <a:ext cx="4323171" cy="2376400"/>
          </a:xfrm>
          <a:prstGeom prst="rect">
            <a:avLst/>
          </a:prstGeom>
          <a:noFill/>
          <a:ln>
            <a:noFill/>
          </a:ln>
        </p:spPr>
      </p:pic>
      <p:pic>
        <p:nvPicPr>
          <p:cNvPr id="1222" name="Google Shape;1222;p94"/>
          <p:cNvPicPr preferRelativeResize="0"/>
          <p:nvPr/>
        </p:nvPicPr>
        <p:blipFill>
          <a:blip r:embed="rId7">
            <a:alphaModFix/>
          </a:blip>
          <a:stretch>
            <a:fillRect/>
          </a:stretch>
        </p:blipFill>
        <p:spPr>
          <a:xfrm>
            <a:off x="5028060" y="1171724"/>
            <a:ext cx="3115314" cy="2533550"/>
          </a:xfrm>
          <a:prstGeom prst="rect">
            <a:avLst/>
          </a:prstGeom>
          <a:noFill/>
          <a:ln>
            <a:noFill/>
          </a:ln>
        </p:spPr>
      </p:pic>
      <p:pic>
        <p:nvPicPr>
          <p:cNvPr id="21" name="Audio 20">
            <a:hlinkClick r:id="" action="ppaction://media"/>
            <a:extLst>
              <a:ext uri="{FF2B5EF4-FFF2-40B4-BE49-F238E27FC236}">
                <a16:creationId xmlns:a16="http://schemas.microsoft.com/office/drawing/2014/main" id="{7267F3C6-8678-549A-A095-326BBAF5C2A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39844" t="-139844" r="-139844" b="-139844"/>
          <a:stretch>
            <a:fillRect/>
          </a:stretch>
        </p:blipFill>
        <p:spPr>
          <a:xfrm>
            <a:off x="8870487" y="3705274"/>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91"/>
    </mc:Choice>
    <mc:Fallback xmlns="">
      <p:transition spd="slow" advTm="8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21"/>
                                        </p:tgtEl>
                                        <p:attrNameLst>
                                          <p:attrName>style.visibility</p:attrName>
                                        </p:attrNameLst>
                                      </p:cBhvr>
                                      <p:to>
                                        <p:strVal val="visible"/>
                                      </p:to>
                                    </p:set>
                                    <p:animEffect transition="in" filter="fade">
                                      <p:cBhvr>
                                        <p:cTn id="11" dur="1000"/>
                                        <p:tgtEl>
                                          <p:spTgt spid="12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22"/>
                                        </p:tgtEl>
                                        <p:attrNameLst>
                                          <p:attrName>style.visibility</p:attrName>
                                        </p:attrNameLst>
                                      </p:cBhvr>
                                      <p:to>
                                        <p:strVal val="visible"/>
                                      </p:to>
                                    </p:set>
                                    <p:animEffect transition="in" filter="fade">
                                      <p:cBhvr>
                                        <p:cTn id="16" dur="1000"/>
                                        <p:tgtEl>
                                          <p:spTgt spid="12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95"/>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Machine Learning</a:t>
            </a:r>
            <a:endParaRPr/>
          </a:p>
        </p:txBody>
      </p:sp>
      <p:pic>
        <p:nvPicPr>
          <p:cNvPr id="1228" name="Google Shape;1228;p95"/>
          <p:cNvPicPr preferRelativeResize="0"/>
          <p:nvPr/>
        </p:nvPicPr>
        <p:blipFill>
          <a:blip r:embed="rId6">
            <a:alphaModFix/>
          </a:blip>
          <a:stretch>
            <a:fillRect/>
          </a:stretch>
        </p:blipFill>
        <p:spPr>
          <a:xfrm>
            <a:off x="318626" y="1572300"/>
            <a:ext cx="3997826" cy="1998913"/>
          </a:xfrm>
          <a:prstGeom prst="rect">
            <a:avLst/>
          </a:prstGeom>
          <a:noFill/>
          <a:ln>
            <a:noFill/>
          </a:ln>
        </p:spPr>
      </p:pic>
      <p:pic>
        <p:nvPicPr>
          <p:cNvPr id="1229" name="Google Shape;1229;p95"/>
          <p:cNvPicPr preferRelativeResize="0"/>
          <p:nvPr/>
        </p:nvPicPr>
        <p:blipFill>
          <a:blip r:embed="rId7">
            <a:alphaModFix/>
          </a:blip>
          <a:stretch>
            <a:fillRect/>
          </a:stretch>
        </p:blipFill>
        <p:spPr>
          <a:xfrm>
            <a:off x="5034975" y="1233363"/>
            <a:ext cx="3569024" cy="2676775"/>
          </a:xfrm>
          <a:prstGeom prst="rect">
            <a:avLst/>
          </a:prstGeom>
          <a:noFill/>
          <a:ln>
            <a:noFill/>
          </a:ln>
        </p:spPr>
      </p:pic>
      <p:pic>
        <p:nvPicPr>
          <p:cNvPr id="46" name="Audio 45">
            <a:hlinkClick r:id="" action="ppaction://media"/>
            <a:extLst>
              <a:ext uri="{FF2B5EF4-FFF2-40B4-BE49-F238E27FC236}">
                <a16:creationId xmlns:a16="http://schemas.microsoft.com/office/drawing/2014/main" id="{8A58DAA6-D824-EB3B-D79A-BB3F6D094E5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39844" t="-139844" r="-139844" b="-139844"/>
          <a:stretch>
            <a:fillRect/>
          </a:stretch>
        </p:blipFill>
        <p:spPr>
          <a:xfrm>
            <a:off x="8843592" y="3910138"/>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145"/>
    </mc:Choice>
    <mc:Fallback xmlns="">
      <p:transition spd="slow" advTm="30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28"/>
                                        </p:tgtEl>
                                        <p:attrNameLst>
                                          <p:attrName>style.visibility</p:attrName>
                                        </p:attrNameLst>
                                      </p:cBhvr>
                                      <p:to>
                                        <p:strVal val="visible"/>
                                      </p:to>
                                    </p:set>
                                    <p:animEffect transition="in" filter="fade">
                                      <p:cBhvr>
                                        <p:cTn id="11" dur="1000"/>
                                        <p:tgtEl>
                                          <p:spTgt spid="12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29"/>
                                        </p:tgtEl>
                                        <p:attrNameLst>
                                          <p:attrName>style.visibility</p:attrName>
                                        </p:attrNameLst>
                                      </p:cBhvr>
                                      <p:to>
                                        <p:strVal val="visible"/>
                                      </p:to>
                                    </p:set>
                                    <p:animEffect transition="in" filter="fade">
                                      <p:cBhvr>
                                        <p:cTn id="16" dur="1000"/>
                                        <p:tgtEl>
                                          <p:spTgt spid="122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96"/>
          <p:cNvSpPr txBox="1">
            <a:spLocks noGrp="1"/>
          </p:cNvSpPr>
          <p:nvPr>
            <p:ph type="title"/>
          </p:nvPr>
        </p:nvSpPr>
        <p:spPr>
          <a:xfrm>
            <a:off x="540000" y="56100"/>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1235" name="Google Shape;1235;p96"/>
          <p:cNvPicPr preferRelativeResize="0"/>
          <p:nvPr/>
        </p:nvPicPr>
        <p:blipFill>
          <a:blip r:embed="rId6">
            <a:alphaModFix/>
          </a:blip>
          <a:stretch>
            <a:fillRect/>
          </a:stretch>
        </p:blipFill>
        <p:spPr>
          <a:xfrm>
            <a:off x="2402250" y="628801"/>
            <a:ext cx="4339499" cy="4452978"/>
          </a:xfrm>
          <a:prstGeom prst="rect">
            <a:avLst/>
          </a:prstGeom>
          <a:noFill/>
          <a:ln>
            <a:noFill/>
          </a:ln>
        </p:spPr>
      </p:pic>
      <p:sp>
        <p:nvSpPr>
          <p:cNvPr id="1236" name="Google Shape;1236;p96"/>
          <p:cNvSpPr/>
          <p:nvPr/>
        </p:nvSpPr>
        <p:spPr>
          <a:xfrm rot="-587489">
            <a:off x="1952235" y="4690996"/>
            <a:ext cx="643879" cy="316639"/>
          </a:xfrm>
          <a:prstGeom prst="rightArrow">
            <a:avLst>
              <a:gd name="adj1" fmla="val 50000"/>
              <a:gd name="adj2" fmla="val 50000"/>
            </a:avLst>
          </a:prstGeom>
          <a:solidFill>
            <a:srgbClr val="FF6B6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6"/>
          <p:cNvSpPr/>
          <p:nvPr/>
        </p:nvSpPr>
        <p:spPr>
          <a:xfrm rot="-10259644">
            <a:off x="6543400" y="3677079"/>
            <a:ext cx="643938" cy="316495"/>
          </a:xfrm>
          <a:prstGeom prst="rightArrow">
            <a:avLst>
              <a:gd name="adj1" fmla="val 50000"/>
              <a:gd name="adj2" fmla="val 50000"/>
            </a:avLst>
          </a:prstGeom>
          <a:solidFill>
            <a:srgbClr val="FF6B6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Audio 47">
            <a:hlinkClick r:id="" action="ppaction://media"/>
            <a:extLst>
              <a:ext uri="{FF2B5EF4-FFF2-40B4-BE49-F238E27FC236}">
                <a16:creationId xmlns:a16="http://schemas.microsoft.com/office/drawing/2014/main" id="{E56638B5-71F0-53B0-25E2-5DE9CC30BE7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39844" t="-139844" r="-139844" b="-139844"/>
          <a:stretch>
            <a:fillRect/>
          </a:stretch>
        </p:blipFill>
        <p:spPr>
          <a:xfrm>
            <a:off x="8762911" y="3835326"/>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370"/>
    </mc:Choice>
    <mc:Fallback xmlns="">
      <p:transition spd="slow" advTm="36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37"/>
                                        </p:tgtEl>
                                        <p:attrNameLst>
                                          <p:attrName>style.visibility</p:attrName>
                                        </p:attrNameLst>
                                      </p:cBhvr>
                                      <p:to>
                                        <p:strVal val="visible"/>
                                      </p:to>
                                    </p:set>
                                    <p:animEffect transition="in" filter="fade">
                                      <p:cBhvr>
                                        <p:cTn id="11" dur="1000"/>
                                        <p:tgtEl>
                                          <p:spTgt spid="12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36"/>
                                        </p:tgtEl>
                                        <p:attrNameLst>
                                          <p:attrName>style.visibility</p:attrName>
                                        </p:attrNameLst>
                                      </p:cBhvr>
                                      <p:to>
                                        <p:strVal val="visible"/>
                                      </p:to>
                                    </p:set>
                                    <p:animEffect transition="in" filter="fade">
                                      <p:cBhvr>
                                        <p:cTn id="16" dur="1000"/>
                                        <p:tgtEl>
                                          <p:spTgt spid="123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97"/>
          <p:cNvSpPr txBox="1">
            <a:spLocks noGrp="1"/>
          </p:cNvSpPr>
          <p:nvPr>
            <p:ph type="title"/>
          </p:nvPr>
        </p:nvSpPr>
        <p:spPr>
          <a:xfrm>
            <a:off x="540000" y="56100"/>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1243" name="Google Shape;1243;p97"/>
          <p:cNvPicPr preferRelativeResize="0"/>
          <p:nvPr/>
        </p:nvPicPr>
        <p:blipFill>
          <a:blip r:embed="rId5">
            <a:alphaModFix/>
          </a:blip>
          <a:stretch>
            <a:fillRect/>
          </a:stretch>
        </p:blipFill>
        <p:spPr>
          <a:xfrm>
            <a:off x="2385680" y="628801"/>
            <a:ext cx="4372644" cy="4452978"/>
          </a:xfrm>
          <a:prstGeom prst="rect">
            <a:avLst/>
          </a:prstGeom>
          <a:noFill/>
          <a:ln>
            <a:noFill/>
          </a:ln>
        </p:spPr>
      </p:pic>
      <p:pic>
        <p:nvPicPr>
          <p:cNvPr id="17" name="Audio 16">
            <a:hlinkClick r:id="" action="ppaction://media"/>
            <a:extLst>
              <a:ext uri="{FF2B5EF4-FFF2-40B4-BE49-F238E27FC236}">
                <a16:creationId xmlns:a16="http://schemas.microsoft.com/office/drawing/2014/main" id="{41FAE7BE-B85E-6D05-C824-14CFB559F2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9031852" y="3861457"/>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320"/>
    </mc:Choice>
    <mc:Fallback xmlns="">
      <p:transition spd="slow" advTm="3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98"/>
          <p:cNvSpPr txBox="1">
            <a:spLocks noGrp="1"/>
          </p:cNvSpPr>
          <p:nvPr>
            <p:ph type="title"/>
          </p:nvPr>
        </p:nvSpPr>
        <p:spPr>
          <a:xfrm>
            <a:off x="540000" y="56100"/>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1249" name="Google Shape;1249;p98"/>
          <p:cNvPicPr preferRelativeResize="0"/>
          <p:nvPr/>
        </p:nvPicPr>
        <p:blipFill>
          <a:blip r:embed="rId5">
            <a:alphaModFix/>
          </a:blip>
          <a:stretch>
            <a:fillRect/>
          </a:stretch>
        </p:blipFill>
        <p:spPr>
          <a:xfrm>
            <a:off x="2482513" y="628800"/>
            <a:ext cx="4178967" cy="4452978"/>
          </a:xfrm>
          <a:prstGeom prst="rect">
            <a:avLst/>
          </a:prstGeom>
          <a:noFill/>
          <a:ln>
            <a:noFill/>
          </a:ln>
        </p:spPr>
      </p:pic>
      <p:pic>
        <p:nvPicPr>
          <p:cNvPr id="5" name="Audio 4">
            <a:hlinkClick r:id="" action="ppaction://media"/>
            <a:extLst>
              <a:ext uri="{FF2B5EF4-FFF2-40B4-BE49-F238E27FC236}">
                <a16:creationId xmlns:a16="http://schemas.microsoft.com/office/drawing/2014/main" id="{C5B25BA8-FCB3-17FE-E1F8-CC0A372494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8749463" y="3848011"/>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106"/>
    </mc:Choice>
    <mc:Fallback xmlns="">
      <p:transition spd="slow" advTm="3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99"/>
          <p:cNvSpPr txBox="1">
            <a:spLocks noGrp="1"/>
          </p:cNvSpPr>
          <p:nvPr>
            <p:ph type="title"/>
          </p:nvPr>
        </p:nvSpPr>
        <p:spPr>
          <a:xfrm>
            <a:off x="540000" y="56100"/>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1255" name="Google Shape;1255;p99"/>
          <p:cNvPicPr preferRelativeResize="0"/>
          <p:nvPr/>
        </p:nvPicPr>
        <p:blipFill>
          <a:blip r:embed="rId5">
            <a:alphaModFix/>
          </a:blip>
          <a:stretch>
            <a:fillRect/>
          </a:stretch>
        </p:blipFill>
        <p:spPr>
          <a:xfrm>
            <a:off x="2420562" y="628801"/>
            <a:ext cx="4302875" cy="4452978"/>
          </a:xfrm>
          <a:prstGeom prst="rect">
            <a:avLst/>
          </a:prstGeom>
          <a:noFill/>
          <a:ln>
            <a:noFill/>
          </a:ln>
        </p:spPr>
      </p:pic>
      <p:pic>
        <p:nvPicPr>
          <p:cNvPr id="4" name="Audio 3">
            <a:hlinkClick r:id="" action="ppaction://media"/>
            <a:extLst>
              <a:ext uri="{FF2B5EF4-FFF2-40B4-BE49-F238E27FC236}">
                <a16:creationId xmlns:a16="http://schemas.microsoft.com/office/drawing/2014/main" id="{6F14830F-759A-2403-C375-9CD7AA6DF05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8816699" y="3834563"/>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76"/>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Problem &amp; Goals</a:t>
            </a:r>
            <a:endParaRPr sz="5000"/>
          </a:p>
        </p:txBody>
      </p:sp>
      <p:sp>
        <p:nvSpPr>
          <p:cNvPr id="1056" name="Google Shape;1056;p76"/>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17" name="Audio 16">
            <a:hlinkClick r:id="" action="ppaction://media"/>
            <a:extLst>
              <a:ext uri="{FF2B5EF4-FFF2-40B4-BE49-F238E27FC236}">
                <a16:creationId xmlns:a16="http://schemas.microsoft.com/office/drawing/2014/main" id="{087C0F35-DA7E-804C-519E-AA83AC7334F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8803251" y="3821116"/>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587"/>
    </mc:Choice>
    <mc:Fallback xmlns="">
      <p:transition spd="slow" advTm="2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1"/>
                            </p:stCondLst>
                            <p:childTnLst>
                              <p:par>
                                <p:cTn id="8" presetID="23" presetClass="entr" presetSubtype="16" fill="hold" nodeType="afterEffect">
                                  <p:stCondLst>
                                    <p:cond delay="0"/>
                                  </p:stCondLst>
                                  <p:childTnLst>
                                    <p:set>
                                      <p:cBhvr>
                                        <p:cTn id="9" dur="1" fill="hold">
                                          <p:stCondLst>
                                            <p:cond delay="0"/>
                                          </p:stCondLst>
                                        </p:cTn>
                                        <p:tgtEl>
                                          <p:spTgt spid="1056"/>
                                        </p:tgtEl>
                                        <p:attrNameLst>
                                          <p:attrName>style.visibility</p:attrName>
                                        </p:attrNameLst>
                                      </p:cBhvr>
                                      <p:to>
                                        <p:strVal val="visible"/>
                                      </p:to>
                                    </p:set>
                                    <p:anim calcmode="lin" valueType="num">
                                      <p:cBhvr additive="base">
                                        <p:cTn id="10" dur="1000"/>
                                        <p:tgtEl>
                                          <p:spTgt spid="1056"/>
                                        </p:tgtEl>
                                        <p:attrNameLst>
                                          <p:attrName>ppt_w</p:attrName>
                                        </p:attrNameLst>
                                      </p:cBhvr>
                                      <p:tavLst>
                                        <p:tav tm="0">
                                          <p:val>
                                            <p:strVal val="0"/>
                                          </p:val>
                                        </p:tav>
                                        <p:tav tm="100000">
                                          <p:val>
                                            <p:strVal val="#ppt_w"/>
                                          </p:val>
                                        </p:tav>
                                      </p:tavLst>
                                    </p:anim>
                                    <p:anim calcmode="lin" valueType="num">
                                      <p:cBhvr additive="base">
                                        <p:cTn id="11" dur="1000"/>
                                        <p:tgtEl>
                                          <p:spTgt spid="1056"/>
                                        </p:tgtEl>
                                        <p:attrNameLst>
                                          <p:attrName>ppt_h</p:attrName>
                                        </p:attrNameLst>
                                      </p:cBhvr>
                                      <p:tavLst>
                                        <p:tav tm="0">
                                          <p:val>
                                            <p:strVal val="0"/>
                                          </p:val>
                                        </p:tav>
                                        <p:tav tm="100000">
                                          <p:val>
                                            <p:strVal val="#ppt_h"/>
                                          </p:val>
                                        </p:tav>
                                      </p:tavLst>
                                    </p:anim>
                                  </p:childTnLst>
                                </p:cTn>
                              </p:par>
                            </p:childTnLst>
                          </p:cTn>
                        </p:par>
                        <p:par>
                          <p:cTn id="12" fill="hold">
                            <p:stCondLst>
                              <p:cond delay="1001"/>
                            </p:stCondLst>
                            <p:childTnLst>
                              <p:par>
                                <p:cTn id="13" presetID="2" presetClass="entr" presetSubtype="2" fill="hold" nodeType="afterEffect">
                                  <p:stCondLst>
                                    <p:cond delay="0"/>
                                  </p:stCondLst>
                                  <p:childTnLst>
                                    <p:set>
                                      <p:cBhvr>
                                        <p:cTn id="14" dur="1" fill="hold">
                                          <p:stCondLst>
                                            <p:cond delay="0"/>
                                          </p:stCondLst>
                                        </p:cTn>
                                        <p:tgtEl>
                                          <p:spTgt spid="1055"/>
                                        </p:tgtEl>
                                        <p:attrNameLst>
                                          <p:attrName>style.visibility</p:attrName>
                                        </p:attrNameLst>
                                      </p:cBhvr>
                                      <p:to>
                                        <p:strVal val="visible"/>
                                      </p:to>
                                    </p:set>
                                    <p:anim calcmode="lin" valueType="num">
                                      <p:cBhvr additive="base">
                                        <p:cTn id="15" dur="1000"/>
                                        <p:tgtEl>
                                          <p:spTgt spid="10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00"/>
          <p:cNvSpPr txBox="1">
            <a:spLocks noGrp="1"/>
          </p:cNvSpPr>
          <p:nvPr>
            <p:ph type="title"/>
          </p:nvPr>
        </p:nvSpPr>
        <p:spPr>
          <a:xfrm>
            <a:off x="540000" y="56100"/>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1261" name="Google Shape;1261;p100"/>
          <p:cNvPicPr preferRelativeResize="0"/>
          <p:nvPr/>
        </p:nvPicPr>
        <p:blipFill>
          <a:blip r:embed="rId5">
            <a:alphaModFix/>
          </a:blip>
          <a:stretch>
            <a:fillRect/>
          </a:stretch>
        </p:blipFill>
        <p:spPr>
          <a:xfrm>
            <a:off x="2474775" y="628800"/>
            <a:ext cx="4194450" cy="4452978"/>
          </a:xfrm>
          <a:prstGeom prst="rect">
            <a:avLst/>
          </a:prstGeom>
          <a:noFill/>
          <a:ln>
            <a:noFill/>
          </a:ln>
        </p:spPr>
      </p:pic>
      <p:pic>
        <p:nvPicPr>
          <p:cNvPr id="40" name="Audio 39">
            <a:hlinkClick r:id="" action="ppaction://media"/>
            <a:extLst>
              <a:ext uri="{FF2B5EF4-FFF2-40B4-BE49-F238E27FC236}">
                <a16:creationId xmlns:a16="http://schemas.microsoft.com/office/drawing/2014/main" id="{881DB257-2E3D-1A6C-964D-35CE2FF8021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9144000" y="3600450"/>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3296"/>
    </mc:Choice>
    <mc:Fallback xmlns="">
      <p:transition spd="slow" advTm="23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01"/>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Deep Learning</a:t>
            </a:r>
            <a:endParaRPr/>
          </a:p>
        </p:txBody>
      </p:sp>
      <p:pic>
        <p:nvPicPr>
          <p:cNvPr id="1267" name="Google Shape;1267;p101"/>
          <p:cNvPicPr preferRelativeResize="0"/>
          <p:nvPr/>
        </p:nvPicPr>
        <p:blipFill>
          <a:blip r:embed="rId6">
            <a:alphaModFix/>
          </a:blip>
          <a:stretch>
            <a:fillRect/>
          </a:stretch>
        </p:blipFill>
        <p:spPr>
          <a:xfrm>
            <a:off x="405325" y="935975"/>
            <a:ext cx="6178451" cy="2121400"/>
          </a:xfrm>
          <a:prstGeom prst="rect">
            <a:avLst/>
          </a:prstGeom>
          <a:noFill/>
          <a:ln>
            <a:noFill/>
          </a:ln>
        </p:spPr>
      </p:pic>
      <p:pic>
        <p:nvPicPr>
          <p:cNvPr id="1268" name="Google Shape;1268;p101"/>
          <p:cNvPicPr preferRelativeResize="0"/>
          <p:nvPr/>
        </p:nvPicPr>
        <p:blipFill>
          <a:blip r:embed="rId7">
            <a:alphaModFix/>
          </a:blip>
          <a:stretch>
            <a:fillRect/>
          </a:stretch>
        </p:blipFill>
        <p:spPr>
          <a:xfrm>
            <a:off x="2068112" y="935975"/>
            <a:ext cx="5007774" cy="3159601"/>
          </a:xfrm>
          <a:prstGeom prst="rect">
            <a:avLst/>
          </a:prstGeom>
          <a:noFill/>
          <a:ln>
            <a:noFill/>
          </a:ln>
        </p:spPr>
      </p:pic>
      <p:pic>
        <p:nvPicPr>
          <p:cNvPr id="1269" name="Google Shape;1269;p101"/>
          <p:cNvPicPr preferRelativeResize="0"/>
          <p:nvPr/>
        </p:nvPicPr>
        <p:blipFill>
          <a:blip r:embed="rId8">
            <a:alphaModFix/>
          </a:blip>
          <a:stretch>
            <a:fillRect/>
          </a:stretch>
        </p:blipFill>
        <p:spPr>
          <a:xfrm>
            <a:off x="5772036" y="2659824"/>
            <a:ext cx="3286089" cy="2483676"/>
          </a:xfrm>
          <a:prstGeom prst="rect">
            <a:avLst/>
          </a:prstGeom>
          <a:noFill/>
          <a:ln>
            <a:noFill/>
          </a:ln>
        </p:spPr>
      </p:pic>
      <p:pic>
        <p:nvPicPr>
          <p:cNvPr id="29" name="Audio 28">
            <a:hlinkClick r:id="" action="ppaction://media"/>
            <a:extLst>
              <a:ext uri="{FF2B5EF4-FFF2-40B4-BE49-F238E27FC236}">
                <a16:creationId xmlns:a16="http://schemas.microsoft.com/office/drawing/2014/main" id="{FCC184B3-7D0E-44F8-7FC2-E0A4B939E46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39844" t="-139844" r="-139844" b="-139844"/>
          <a:stretch>
            <a:fillRect/>
          </a:stretch>
        </p:blipFill>
        <p:spPr>
          <a:xfrm>
            <a:off x="8857040" y="3901662"/>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905"/>
    </mc:Choice>
    <mc:Fallback xmlns="">
      <p:transition spd="slow" advTm="21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1000"/>
                                        <p:tgtEl>
                                          <p:spTgt spid="1268"/>
                                        </p:tgtEl>
                                      </p:cBhvr>
                                    </p:animEffect>
                                    <p:set>
                                      <p:cBhvr>
                                        <p:cTn id="11" dur="1" fill="hold">
                                          <p:stCondLst>
                                            <p:cond delay="1000"/>
                                          </p:stCondLst>
                                        </p:cTn>
                                        <p:tgtEl>
                                          <p:spTgt spid="126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267"/>
                                        </p:tgtEl>
                                        <p:attrNameLst>
                                          <p:attrName>style.visibility</p:attrName>
                                        </p:attrNameLst>
                                      </p:cBhvr>
                                      <p:to>
                                        <p:strVal val="visible"/>
                                      </p:to>
                                    </p:set>
                                    <p:animEffect transition="in" filter="fade">
                                      <p:cBhvr>
                                        <p:cTn id="14" dur="1000"/>
                                        <p:tgtEl>
                                          <p:spTgt spid="1267"/>
                                        </p:tgtEl>
                                      </p:cBhvr>
                                    </p:animEffect>
                                  </p:childTnLst>
                                </p:cTn>
                              </p:par>
                              <p:par>
                                <p:cTn id="15" presetID="10" presetClass="entr" presetSubtype="0" fill="hold" nodeType="withEffect">
                                  <p:stCondLst>
                                    <p:cond delay="0"/>
                                  </p:stCondLst>
                                  <p:childTnLst>
                                    <p:set>
                                      <p:cBhvr>
                                        <p:cTn id="16" dur="1" fill="hold">
                                          <p:stCondLst>
                                            <p:cond delay="0"/>
                                          </p:stCondLst>
                                        </p:cTn>
                                        <p:tgtEl>
                                          <p:spTgt spid="1269"/>
                                        </p:tgtEl>
                                        <p:attrNameLst>
                                          <p:attrName>style.visibility</p:attrName>
                                        </p:attrNameLst>
                                      </p:cBhvr>
                                      <p:to>
                                        <p:strVal val="visible"/>
                                      </p:to>
                                    </p:set>
                                    <p:animEffect transition="in" filter="fade">
                                      <p:cBhvr>
                                        <p:cTn id="17" dur="1000"/>
                                        <p:tgtEl>
                                          <p:spTgt spid="126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 Classifier </a:t>
            </a:r>
            <a:endParaRPr/>
          </a:p>
        </p:txBody>
      </p:sp>
      <p:pic>
        <p:nvPicPr>
          <p:cNvPr id="1280" name="Google Shape;1280;p103"/>
          <p:cNvPicPr preferRelativeResize="0"/>
          <p:nvPr/>
        </p:nvPicPr>
        <p:blipFill rotWithShape="1">
          <a:blip r:embed="rId6">
            <a:alphaModFix/>
          </a:blip>
          <a:srcRect l="602" t="1186" r="622" b="1584"/>
          <a:stretch/>
        </p:blipFill>
        <p:spPr>
          <a:xfrm>
            <a:off x="1839935" y="1081018"/>
            <a:ext cx="5464130" cy="1906538"/>
          </a:xfrm>
          <a:prstGeom prst="rect">
            <a:avLst/>
          </a:prstGeom>
          <a:noFill/>
          <a:ln w="9525" cap="flat" cmpd="sng">
            <a:solidFill>
              <a:schemeClr val="dk2"/>
            </a:solidFill>
            <a:prstDash val="solid"/>
            <a:round/>
            <a:headEnd type="none" w="sm" len="sm"/>
            <a:tailEnd type="none" w="sm" len="sm"/>
          </a:ln>
        </p:spPr>
      </p:pic>
      <p:pic>
        <p:nvPicPr>
          <p:cNvPr id="1281" name="Google Shape;1281;p103"/>
          <p:cNvPicPr preferRelativeResize="0"/>
          <p:nvPr/>
        </p:nvPicPr>
        <p:blipFill rotWithShape="1">
          <a:blip r:embed="rId7">
            <a:alphaModFix/>
          </a:blip>
          <a:srcRect t="1097"/>
          <a:stretch/>
        </p:blipFill>
        <p:spPr>
          <a:xfrm>
            <a:off x="1839939" y="3192831"/>
            <a:ext cx="5464126" cy="1739301"/>
          </a:xfrm>
          <a:prstGeom prst="rect">
            <a:avLst/>
          </a:prstGeom>
          <a:noFill/>
          <a:ln w="9525" cap="flat" cmpd="sng">
            <a:solidFill>
              <a:schemeClr val="dk2"/>
            </a:solidFill>
            <a:prstDash val="solid"/>
            <a:round/>
            <a:headEnd type="none" w="sm" len="sm"/>
            <a:tailEnd type="none" w="sm" len="sm"/>
          </a:ln>
        </p:spPr>
      </p:pic>
      <p:pic>
        <p:nvPicPr>
          <p:cNvPr id="2" name="Audio 1">
            <a:hlinkClick r:id="" action="ppaction://media"/>
            <a:extLst>
              <a:ext uri="{FF2B5EF4-FFF2-40B4-BE49-F238E27FC236}">
                <a16:creationId xmlns:a16="http://schemas.microsoft.com/office/drawing/2014/main" id="{F3CED22A-1F5A-9BA9-0E03-EC9647D473A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37500" t="-55469" r="-137500" b="-55469"/>
          <a:stretch>
            <a:fillRect/>
          </a:stretch>
        </p:blipFill>
        <p:spPr>
          <a:xfrm>
            <a:off x="8604000" y="4137287"/>
            <a:ext cx="2286000" cy="12858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076"/>
    </mc:Choice>
    <mc:Fallback xmlns="">
      <p:transition spd="slow" advTm="14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0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Josefin Sans"/>
                <a:ea typeface="Josefin Sans"/>
                <a:cs typeface="Josefin Sans"/>
                <a:sym typeface="Josefin Sans"/>
              </a:rPr>
              <a:t>Random Forest Classifier (K-fold)</a:t>
            </a:r>
            <a:endParaRPr>
              <a:solidFill>
                <a:schemeClr val="dk1"/>
              </a:solidFill>
              <a:latin typeface="Josefin Sans"/>
              <a:ea typeface="Josefin Sans"/>
              <a:cs typeface="Josefin Sans"/>
              <a:sym typeface="Josefin Sans"/>
            </a:endParaRPr>
          </a:p>
          <a:p>
            <a:pPr marL="0" lvl="0" indent="0" algn="l" rtl="0">
              <a:spcBef>
                <a:spcPts val="0"/>
              </a:spcBef>
              <a:spcAft>
                <a:spcPts val="0"/>
              </a:spcAft>
              <a:buNone/>
            </a:pPr>
            <a:endParaRPr>
              <a:solidFill>
                <a:schemeClr val="dk1"/>
              </a:solidFill>
              <a:latin typeface="Josefin Sans"/>
              <a:ea typeface="Josefin Sans"/>
              <a:cs typeface="Josefin Sans"/>
              <a:sym typeface="Josefin Sans"/>
            </a:endParaRPr>
          </a:p>
        </p:txBody>
      </p:sp>
      <p:pic>
        <p:nvPicPr>
          <p:cNvPr id="1290" name="Google Shape;1290;p104"/>
          <p:cNvPicPr preferRelativeResize="0"/>
          <p:nvPr/>
        </p:nvPicPr>
        <p:blipFill>
          <a:blip r:embed="rId6">
            <a:alphaModFix/>
          </a:blip>
          <a:stretch>
            <a:fillRect/>
          </a:stretch>
        </p:blipFill>
        <p:spPr>
          <a:xfrm>
            <a:off x="6719400" y="1086535"/>
            <a:ext cx="2142925" cy="1656640"/>
          </a:xfrm>
          <a:prstGeom prst="rect">
            <a:avLst/>
          </a:prstGeom>
          <a:noFill/>
          <a:ln>
            <a:noFill/>
          </a:ln>
        </p:spPr>
      </p:pic>
      <p:pic>
        <p:nvPicPr>
          <p:cNvPr id="1291" name="Google Shape;1291;p104"/>
          <p:cNvPicPr preferRelativeResize="0"/>
          <p:nvPr/>
        </p:nvPicPr>
        <p:blipFill>
          <a:blip r:embed="rId7">
            <a:alphaModFix/>
          </a:blip>
          <a:stretch>
            <a:fillRect/>
          </a:stretch>
        </p:blipFill>
        <p:spPr>
          <a:xfrm>
            <a:off x="339575" y="1196638"/>
            <a:ext cx="6266250" cy="1285875"/>
          </a:xfrm>
          <a:prstGeom prst="rect">
            <a:avLst/>
          </a:prstGeom>
          <a:noFill/>
          <a:ln>
            <a:noFill/>
          </a:ln>
        </p:spPr>
      </p:pic>
      <p:pic>
        <p:nvPicPr>
          <p:cNvPr id="1292" name="Google Shape;1292;p104"/>
          <p:cNvPicPr preferRelativeResize="0"/>
          <p:nvPr/>
        </p:nvPicPr>
        <p:blipFill>
          <a:blip r:embed="rId8">
            <a:alphaModFix/>
          </a:blip>
          <a:stretch>
            <a:fillRect/>
          </a:stretch>
        </p:blipFill>
        <p:spPr>
          <a:xfrm>
            <a:off x="358900" y="3426390"/>
            <a:ext cx="6227601" cy="1363935"/>
          </a:xfrm>
          <a:prstGeom prst="rect">
            <a:avLst/>
          </a:prstGeom>
          <a:noFill/>
          <a:ln>
            <a:noFill/>
          </a:ln>
        </p:spPr>
      </p:pic>
      <p:pic>
        <p:nvPicPr>
          <p:cNvPr id="1293" name="Google Shape;1293;p104"/>
          <p:cNvPicPr preferRelativeResize="0"/>
          <p:nvPr/>
        </p:nvPicPr>
        <p:blipFill>
          <a:blip r:embed="rId9">
            <a:alphaModFix/>
          </a:blip>
          <a:stretch>
            <a:fillRect/>
          </a:stretch>
        </p:blipFill>
        <p:spPr>
          <a:xfrm>
            <a:off x="6719400" y="3281145"/>
            <a:ext cx="2142925" cy="1654430"/>
          </a:xfrm>
          <a:prstGeom prst="rect">
            <a:avLst/>
          </a:prstGeom>
          <a:noFill/>
          <a:ln>
            <a:noFill/>
          </a:ln>
        </p:spPr>
      </p:pic>
      <p:sp>
        <p:nvSpPr>
          <p:cNvPr id="1294" name="Google Shape;1294;p104"/>
          <p:cNvSpPr txBox="1">
            <a:spLocks noGrp="1"/>
          </p:cNvSpPr>
          <p:nvPr>
            <p:ph type="title"/>
          </p:nvPr>
        </p:nvSpPr>
        <p:spPr>
          <a:xfrm>
            <a:off x="540000" y="27431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Josefin Sans"/>
                <a:ea typeface="Josefin Sans"/>
                <a:cs typeface="Josefin Sans"/>
                <a:sym typeface="Josefin Sans"/>
              </a:rPr>
              <a:t>XGBoost models (K-fold)</a:t>
            </a:r>
            <a:endParaRPr dirty="0">
              <a:solidFill>
                <a:schemeClr val="dk1"/>
              </a:solidFill>
              <a:latin typeface="Josefin Sans"/>
              <a:ea typeface="Josefin Sans"/>
              <a:cs typeface="Josefin Sans"/>
              <a:sym typeface="Josefin Sans"/>
            </a:endParaRPr>
          </a:p>
          <a:p>
            <a:pPr marL="0" lvl="0" indent="0" algn="l" rtl="0">
              <a:spcBef>
                <a:spcPts val="0"/>
              </a:spcBef>
              <a:spcAft>
                <a:spcPts val="0"/>
              </a:spcAft>
              <a:buNone/>
            </a:pPr>
            <a:endParaRPr dirty="0">
              <a:solidFill>
                <a:schemeClr val="dk1"/>
              </a:solidFill>
              <a:latin typeface="Josefin Sans"/>
              <a:ea typeface="Josefin Sans"/>
              <a:cs typeface="Josefin Sans"/>
              <a:sym typeface="Josefin Sans"/>
            </a:endParaRPr>
          </a:p>
        </p:txBody>
      </p:sp>
      <p:sp>
        <p:nvSpPr>
          <p:cNvPr id="4" name="Rectangle 3">
            <a:extLst>
              <a:ext uri="{FF2B5EF4-FFF2-40B4-BE49-F238E27FC236}">
                <a16:creationId xmlns:a16="http://schemas.microsoft.com/office/drawing/2014/main" id="{FD4AEF0E-7E33-DB1D-F965-83B2E1DCA16E}"/>
              </a:ext>
            </a:extLst>
          </p:cNvPr>
          <p:cNvSpPr/>
          <p:nvPr/>
        </p:nvSpPr>
        <p:spPr>
          <a:xfrm>
            <a:off x="995081" y="4283037"/>
            <a:ext cx="437035"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ECC3C02E-6317-BF80-1B12-15DDE8D90C2D}"/>
              </a:ext>
            </a:extLst>
          </p:cNvPr>
          <p:cNvSpPr/>
          <p:nvPr/>
        </p:nvSpPr>
        <p:spPr>
          <a:xfrm rot="11348173">
            <a:off x="5576047" y="3583516"/>
            <a:ext cx="134472" cy="58270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04CBF0-27B1-DF2A-E6CE-1A6E0ABF4F61}"/>
              </a:ext>
            </a:extLst>
          </p:cNvPr>
          <p:cNvSpPr/>
          <p:nvPr/>
        </p:nvSpPr>
        <p:spPr>
          <a:xfrm>
            <a:off x="1990165" y="4259752"/>
            <a:ext cx="535347"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810614-51E5-58FC-74A3-D7E9D2615799}"/>
              </a:ext>
            </a:extLst>
          </p:cNvPr>
          <p:cNvSpPr/>
          <p:nvPr/>
        </p:nvSpPr>
        <p:spPr>
          <a:xfrm>
            <a:off x="2525512" y="4259752"/>
            <a:ext cx="535347"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2DB1246-4BE0-BB08-E4BB-A78265988101}"/>
              </a:ext>
            </a:extLst>
          </p:cNvPr>
          <p:cNvSpPr/>
          <p:nvPr/>
        </p:nvSpPr>
        <p:spPr>
          <a:xfrm>
            <a:off x="3734993" y="4280900"/>
            <a:ext cx="765289"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76B6E608-CC32-7739-8E39-B03C0607258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37500" t="-55469" r="-137500" b="-55469"/>
          <a:stretch>
            <a:fillRect/>
          </a:stretch>
        </p:blipFill>
        <p:spPr>
          <a:xfrm>
            <a:off x="8393682" y="4137287"/>
            <a:ext cx="2286000" cy="1285875"/>
          </a:xfrm>
          <a:prstGeom prst="rect">
            <a:avLst/>
          </a:prstGeom>
        </p:spPr>
      </p:pic>
    </p:spTree>
    <p:custDataLst>
      <p:tags r:id="rId1"/>
    </p:custDataLst>
    <p:extLst>
      <p:ext uri="{BB962C8B-B14F-4D97-AF65-F5344CB8AC3E}">
        <p14:creationId xmlns:p14="http://schemas.microsoft.com/office/powerpoint/2010/main" val="864394949"/>
      </p:ext>
    </p:extLst>
  </p:cSld>
  <p:clrMapOvr>
    <a:masterClrMapping/>
  </p:clrMapOvr>
  <mc:AlternateContent xmlns:mc="http://schemas.openxmlformats.org/markup-compatibility/2006" xmlns:p14="http://schemas.microsoft.com/office/powerpoint/2010/main">
    <mc:Choice Requires="p14">
      <p:transition spd="slow" p14:dur="2000" advTm="44069"/>
    </mc:Choice>
    <mc:Fallback xmlns="">
      <p:transition spd="slow" advTm="44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1294"/>
                                        </p:tgtEl>
                                      </p:cBhvr>
                                    </p:animEffect>
                                    <p:animScale>
                                      <p:cBhvr>
                                        <p:cTn id="25" dur="250" autoRev="1" fill="hold"/>
                                        <p:tgtEl>
                                          <p:spTgt spid="1294"/>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1292"/>
                                        </p:tgtEl>
                                      </p:cBhvr>
                                    </p:animEffect>
                                    <p:animScale>
                                      <p:cBhvr>
                                        <p:cTn id="28" dur="250" autoRev="1" fill="hold"/>
                                        <p:tgtEl>
                                          <p:spTgt spid="1292"/>
                                        </p:tgtEl>
                                      </p:cBhvr>
                                      <p:by x="105000" y="105000"/>
                                    </p:animScale>
                                  </p:childTnLst>
                                </p:cTn>
                              </p:par>
                              <p:par>
                                <p:cTn id="29" presetID="26" presetClass="emph" presetSubtype="0" fill="hold" nodeType="withEffect">
                                  <p:stCondLst>
                                    <p:cond delay="0"/>
                                  </p:stCondLst>
                                  <p:childTnLst>
                                    <p:animEffect transition="out" filter="fade">
                                      <p:cBhvr>
                                        <p:cTn id="30" dur="500" tmFilter="0, 0; .2, .5; .8, .5; 1, 0"/>
                                        <p:tgtEl>
                                          <p:spTgt spid="1293"/>
                                        </p:tgtEl>
                                      </p:cBhvr>
                                    </p:animEffect>
                                    <p:animScale>
                                      <p:cBhvr>
                                        <p:cTn id="31" dur="250" autoRev="1" fill="hold"/>
                                        <p:tgtEl>
                                          <p:spTgt spid="12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1"/>
                </p:tgtEl>
              </p:cMediaNode>
            </p:audio>
          </p:childTnLst>
        </p:cTn>
      </p:par>
    </p:tnLst>
    <p:bldLst>
      <p:bldP spid="1294" grpId="0"/>
      <p:bldP spid="4" grpId="0" animBg="1"/>
      <p:bldP spid="5" grpId="0" animBg="1"/>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5"/>
          <p:cNvSpPr txBox="1">
            <a:spLocks noGrp="1"/>
          </p:cNvSpPr>
          <p:nvPr>
            <p:ph type="title"/>
          </p:nvPr>
        </p:nvSpPr>
        <p:spPr>
          <a:xfrm>
            <a:off x="710000" y="2261350"/>
            <a:ext cx="67632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a:t>Visualisations</a:t>
            </a:r>
            <a:endParaRPr sz="5000"/>
          </a:p>
        </p:txBody>
      </p:sp>
      <p:sp>
        <p:nvSpPr>
          <p:cNvPr id="1300" name="Google Shape;1300;p105"/>
          <p:cNvSpPr txBox="1">
            <a:spLocks noGrp="1"/>
          </p:cNvSpPr>
          <p:nvPr>
            <p:ph type="title" idx="2"/>
          </p:nvPr>
        </p:nvSpPr>
        <p:spPr>
          <a:xfrm>
            <a:off x="710000" y="1164675"/>
            <a:ext cx="29328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4" name="Audio 3">
            <a:hlinkClick r:id="" action="ppaction://media"/>
            <a:extLst>
              <a:ext uri="{FF2B5EF4-FFF2-40B4-BE49-F238E27FC236}">
                <a16:creationId xmlns:a16="http://schemas.microsoft.com/office/drawing/2014/main" id="{89F49D14-396B-E8AE-9460-66F04063644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8525435" y="4126567"/>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41"/>
    </mc:Choice>
    <mc:Fallback xmlns="">
      <p:transition spd="slow" advTm="4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299"/>
                                        </p:tgtEl>
                                        <p:attrNameLst>
                                          <p:attrName>style.visibility</p:attrName>
                                        </p:attrNameLst>
                                      </p:cBhvr>
                                      <p:to>
                                        <p:strVal val="visible"/>
                                      </p:to>
                                    </p:set>
                                    <p:anim calcmode="lin" valueType="num">
                                      <p:cBhvr additive="base">
                                        <p:cTn id="10" dur="1000"/>
                                        <p:tgtEl>
                                          <p:spTgt spid="129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300"/>
                                        </p:tgtEl>
                                        <p:attrNameLst>
                                          <p:attrName>style.visibility</p:attrName>
                                        </p:attrNameLst>
                                      </p:cBhvr>
                                      <p:to>
                                        <p:strVal val="visible"/>
                                      </p:to>
                                    </p:set>
                                    <p:anim calcmode="lin" valueType="num">
                                      <p:cBhvr additive="base">
                                        <p:cTn id="13" dur="1000"/>
                                        <p:tgtEl>
                                          <p:spTgt spid="13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pic>
        <p:nvPicPr>
          <p:cNvPr id="1306" name="Google Shape;1306;p106"/>
          <p:cNvPicPr preferRelativeResize="0"/>
          <p:nvPr/>
        </p:nvPicPr>
        <p:blipFill>
          <a:blip r:embed="rId6">
            <a:alphaModFix/>
          </a:blip>
          <a:stretch>
            <a:fillRect/>
          </a:stretch>
        </p:blipFill>
        <p:spPr>
          <a:xfrm>
            <a:off x="1128325" y="240700"/>
            <a:ext cx="6977852" cy="4662099"/>
          </a:xfrm>
          <a:prstGeom prst="rect">
            <a:avLst/>
          </a:prstGeom>
          <a:noFill/>
          <a:ln>
            <a:noFill/>
          </a:ln>
        </p:spPr>
      </p:pic>
      <p:sp>
        <p:nvSpPr>
          <p:cNvPr id="1307" name="Google Shape;1307;p106"/>
          <p:cNvSpPr/>
          <p:nvPr/>
        </p:nvSpPr>
        <p:spPr>
          <a:xfrm>
            <a:off x="1083400" y="326400"/>
            <a:ext cx="7067700" cy="46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rrow: Up 3">
            <a:extLst>
              <a:ext uri="{FF2B5EF4-FFF2-40B4-BE49-F238E27FC236}">
                <a16:creationId xmlns:a16="http://schemas.microsoft.com/office/drawing/2014/main" id="{F2A6323A-A516-6378-6318-F8282BE1E17F}"/>
              </a:ext>
            </a:extLst>
          </p:cNvPr>
          <p:cNvSpPr/>
          <p:nvPr/>
        </p:nvSpPr>
        <p:spPr>
          <a:xfrm rot="10800000">
            <a:off x="537883" y="3296644"/>
            <a:ext cx="161364" cy="1033308"/>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9EB8B05-6DA4-DBAB-2115-477BF46DED19}"/>
              </a:ext>
            </a:extLst>
          </p:cNvPr>
          <p:cNvSpPr/>
          <p:nvPr/>
        </p:nvSpPr>
        <p:spPr>
          <a:xfrm>
            <a:off x="5746377" y="2669114"/>
            <a:ext cx="2644588" cy="1255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US" sz="1800" b="1" i="0" u="none" strike="noStrike" dirty="0">
                <a:solidFill>
                  <a:schemeClr val="bg1"/>
                </a:solidFill>
                <a:effectLst/>
                <a:latin typeface="Open Sans" panose="020B0606030504020204" pitchFamily="34" charset="0"/>
              </a:rPr>
              <a:t>Further Analysis &amp; Feature engineering</a:t>
            </a:r>
            <a:endParaRPr lang="en-US" b="0" dirty="0">
              <a:solidFill>
                <a:schemeClr val="bg1"/>
              </a:solidFill>
              <a:effectLst/>
            </a:endParaRPr>
          </a:p>
        </p:txBody>
      </p:sp>
      <p:pic>
        <p:nvPicPr>
          <p:cNvPr id="7" name="Audio 6">
            <a:hlinkClick r:id="" action="ppaction://media"/>
            <a:extLst>
              <a:ext uri="{FF2B5EF4-FFF2-40B4-BE49-F238E27FC236}">
                <a16:creationId xmlns:a16="http://schemas.microsoft.com/office/drawing/2014/main" id="{5930ADA7-B7DF-8B3E-EAE3-75B42604C19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37500" t="-55469" r="-137500" b="-55469"/>
          <a:stretch>
            <a:fillRect/>
          </a:stretch>
        </p:blipFill>
        <p:spPr>
          <a:xfrm>
            <a:off x="8390965" y="4113119"/>
            <a:ext cx="2286000" cy="12858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411"/>
    </mc:Choice>
    <mc:Fallback xmlns="">
      <p:transition spd="slow" advTm="48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1307" grpId="0" animBg="1"/>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08"/>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Insights</a:t>
            </a:r>
            <a:endParaRPr sz="5000"/>
          </a:p>
        </p:txBody>
      </p:sp>
      <p:sp>
        <p:nvSpPr>
          <p:cNvPr id="1319" name="Google Shape;1319;p108"/>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4" name="Audio 3">
            <a:hlinkClick r:id="" action="ppaction://media"/>
            <a:extLst>
              <a:ext uri="{FF2B5EF4-FFF2-40B4-BE49-F238E27FC236}">
                <a16:creationId xmlns:a16="http://schemas.microsoft.com/office/drawing/2014/main" id="{8E018804-9C8E-7100-FF47-DCDB206615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8444753" y="4059330"/>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25"/>
    </mc:Choice>
    <mc:Fallback xmlns="">
      <p:transition spd="slow" advTm="5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319"/>
                                        </p:tgtEl>
                                        <p:attrNameLst>
                                          <p:attrName>style.visibility</p:attrName>
                                        </p:attrNameLst>
                                      </p:cBhvr>
                                      <p:to>
                                        <p:strVal val="visible"/>
                                      </p:to>
                                    </p:set>
                                    <p:animEffect transition="in" filter="fade">
                                      <p:cBhvr>
                                        <p:cTn id="10" dur="1000"/>
                                        <p:tgtEl>
                                          <p:spTgt spid="1319"/>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318"/>
                                        </p:tgtEl>
                                        <p:attrNameLst>
                                          <p:attrName>style.visibility</p:attrName>
                                        </p:attrNameLst>
                                      </p:cBhvr>
                                      <p:to>
                                        <p:strVal val="visible"/>
                                      </p:to>
                                    </p:set>
                                    <p:anim calcmode="lin" valueType="num">
                                      <p:cBhvr additive="base">
                                        <p:cTn id="14" dur="1000"/>
                                        <p:tgtEl>
                                          <p:spTgt spid="1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149"/>
          <p:cNvSpPr txBox="1">
            <a:spLocks noGrp="1"/>
          </p:cNvSpPr>
          <p:nvPr>
            <p:ph type="title"/>
          </p:nvPr>
        </p:nvSpPr>
        <p:spPr>
          <a:xfrm>
            <a:off x="2534936" y="461886"/>
            <a:ext cx="4074128" cy="572700"/>
          </a:xfrm>
          <a:prstGeom prst="rect">
            <a:avLst/>
          </a:prstGeom>
        </p:spPr>
        <p:txBody>
          <a:bodyPr spcFirstLastPara="1" wrap="square" lIns="91425" tIns="91425" rIns="91425" bIns="91425" anchor="t" anchorCtr="0">
            <a:noAutofit/>
          </a:bodyPr>
          <a:lstStyle/>
          <a:p>
            <a:r>
              <a:rPr lang="en-US" dirty="0"/>
              <a:t>Data Driven insights</a:t>
            </a:r>
            <a:br>
              <a:rPr lang="en-US" b="0" dirty="0"/>
            </a:br>
            <a:br>
              <a:rPr lang="en-US" dirty="0"/>
            </a:br>
            <a:endParaRPr dirty="0"/>
          </a:p>
        </p:txBody>
      </p:sp>
      <p:sp>
        <p:nvSpPr>
          <p:cNvPr id="1807" name="Google Shape;1807;p149"/>
          <p:cNvSpPr txBox="1">
            <a:spLocks noGrp="1"/>
          </p:cNvSpPr>
          <p:nvPr>
            <p:ph type="subTitle" idx="1"/>
          </p:nvPr>
        </p:nvSpPr>
        <p:spPr>
          <a:xfrm>
            <a:off x="1183341" y="1896462"/>
            <a:ext cx="6777318" cy="357000"/>
          </a:xfrm>
          <a:prstGeom prst="rect">
            <a:avLst/>
          </a:prstGeom>
        </p:spPr>
        <p:txBody>
          <a:bodyPr spcFirstLastPara="1" wrap="square" lIns="91425" tIns="91425" rIns="91425" bIns="91425" anchor="ctr" anchorCtr="0">
            <a:noAutofit/>
          </a:bodyPr>
          <a:lstStyle/>
          <a:p>
            <a:pPr marL="571500" indent="-457200" algn="l" fontAlgn="base">
              <a:buFont typeface="+mj-lt"/>
              <a:buAutoNum type="arabicPeriod"/>
            </a:pPr>
            <a:endParaRPr lang="en-US" sz="2000" b="0" dirty="0"/>
          </a:p>
          <a:p>
            <a:pPr marL="571500" indent="-457200" algn="l" fontAlgn="base">
              <a:buFont typeface="+mj-lt"/>
              <a:buAutoNum type="arabicPeriod"/>
            </a:pPr>
            <a:endParaRPr lang="en-US" sz="2000" b="0" dirty="0"/>
          </a:p>
          <a:p>
            <a:pPr marL="571500" indent="-457200" algn="l" fontAlgn="base">
              <a:buFont typeface="+mj-lt"/>
              <a:buAutoNum type="arabicPeriod"/>
            </a:pPr>
            <a:endParaRPr lang="en-US" sz="2000" b="0" dirty="0"/>
          </a:p>
          <a:p>
            <a:pPr marL="571500" indent="-457200" algn="l" fontAlgn="base">
              <a:buFont typeface="+mj-lt"/>
              <a:buAutoNum type="arabicPeriod"/>
            </a:pPr>
            <a:endParaRPr lang="en-US" sz="2000" b="0" dirty="0"/>
          </a:p>
          <a:p>
            <a:pPr marL="571500" indent="-457200" algn="l" fontAlgn="base">
              <a:buFont typeface="+mj-lt"/>
              <a:buAutoNum type="arabicPeriod"/>
            </a:pPr>
            <a:r>
              <a:rPr lang="en-US" sz="2000" b="0" dirty="0"/>
              <a:t>Customers with </a:t>
            </a:r>
            <a:r>
              <a:rPr lang="en-US" sz="2000" b="0" u="sng" dirty="0"/>
              <a:t>Lower</a:t>
            </a:r>
            <a:r>
              <a:rPr lang="en-US" sz="2000" b="0" dirty="0"/>
              <a:t> </a:t>
            </a:r>
            <a:r>
              <a:rPr lang="en-US" sz="2000" dirty="0"/>
              <a:t>Tenure</a:t>
            </a:r>
            <a:r>
              <a:rPr lang="en-US" sz="2000" b="0" dirty="0"/>
              <a:t> tends to</a:t>
            </a:r>
            <a:r>
              <a:rPr lang="en-US" sz="2000" dirty="0"/>
              <a:t> Churn</a:t>
            </a:r>
          </a:p>
          <a:p>
            <a:pPr marL="571500" indent="-457200" algn="l" fontAlgn="base">
              <a:buFont typeface="+mj-lt"/>
              <a:buAutoNum type="arabicPeriod"/>
            </a:pPr>
            <a:endParaRPr lang="en-US" sz="2000" b="0" dirty="0"/>
          </a:p>
          <a:p>
            <a:pPr marL="571500" indent="-457200" algn="l" fontAlgn="base">
              <a:buFont typeface="+mj-lt"/>
              <a:buAutoNum type="arabicPeriod"/>
            </a:pPr>
            <a:r>
              <a:rPr lang="en-US" sz="2000" b="0" dirty="0"/>
              <a:t>Customers on </a:t>
            </a:r>
            <a:r>
              <a:rPr lang="en-US" sz="2000" dirty="0"/>
              <a:t>Month-to-Month Contract</a:t>
            </a:r>
            <a:r>
              <a:rPr lang="en-US" sz="2000" b="0" dirty="0"/>
              <a:t> are made up of mainly Customers with </a:t>
            </a:r>
            <a:r>
              <a:rPr lang="en-US" sz="2000" b="0" u="sng" dirty="0"/>
              <a:t>Lower</a:t>
            </a:r>
            <a:r>
              <a:rPr lang="en-US" sz="2000" dirty="0"/>
              <a:t> Tenure</a:t>
            </a:r>
          </a:p>
          <a:p>
            <a:pPr marL="571500" indent="-457200" algn="l" fontAlgn="base">
              <a:buFont typeface="+mj-lt"/>
              <a:buAutoNum type="arabicPeriod"/>
            </a:pPr>
            <a:endParaRPr lang="en-US" sz="2000" b="0" dirty="0"/>
          </a:p>
          <a:p>
            <a:pPr marL="571500" indent="-457200" algn="l" fontAlgn="base">
              <a:buFont typeface="+mj-lt"/>
              <a:buAutoNum type="arabicPeriod"/>
            </a:pPr>
            <a:r>
              <a:rPr lang="en-US" sz="2000" b="0" dirty="0"/>
              <a:t>Customers with </a:t>
            </a:r>
            <a:r>
              <a:rPr lang="en-US" sz="2000" b="0" u="sng" dirty="0"/>
              <a:t>Lower</a:t>
            </a:r>
            <a:r>
              <a:rPr lang="en-US" sz="2000" b="0" dirty="0"/>
              <a:t> </a:t>
            </a:r>
            <a:r>
              <a:rPr lang="en-US" sz="2000" dirty="0"/>
              <a:t>Tenure</a:t>
            </a:r>
            <a:r>
              <a:rPr lang="en-US" sz="2000" b="0" dirty="0"/>
              <a:t> have relatively </a:t>
            </a:r>
            <a:r>
              <a:rPr lang="en-US" sz="2000" b="0" u="sng" dirty="0"/>
              <a:t>Higher</a:t>
            </a:r>
            <a:r>
              <a:rPr lang="en-US" sz="2000" b="0" dirty="0"/>
              <a:t> </a:t>
            </a:r>
            <a:r>
              <a:rPr lang="en-US" sz="2000" dirty="0"/>
              <a:t>Monthly Charges</a:t>
            </a:r>
            <a:endParaRPr sz="2000" dirty="0"/>
          </a:p>
        </p:txBody>
      </p:sp>
      <p:pic>
        <p:nvPicPr>
          <p:cNvPr id="4" name="Audio 3">
            <a:hlinkClick r:id="" action="ppaction://media"/>
            <a:extLst>
              <a:ext uri="{FF2B5EF4-FFF2-40B4-BE49-F238E27FC236}">
                <a16:creationId xmlns:a16="http://schemas.microsoft.com/office/drawing/2014/main" id="{8A694504-A9AC-B140-2B0F-AFA4226989C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8458200" y="4045884"/>
            <a:ext cx="2286000" cy="1285875"/>
          </a:xfrm>
          <a:prstGeom prst="rect">
            <a:avLst/>
          </a:prstGeom>
        </p:spPr>
      </p:pic>
    </p:spTree>
    <p:extLst>
      <p:ext uri="{BB962C8B-B14F-4D97-AF65-F5344CB8AC3E}">
        <p14:creationId xmlns:p14="http://schemas.microsoft.com/office/powerpoint/2010/main" val="1743633182"/>
      </p:ext>
    </p:extLst>
  </p:cSld>
  <p:clrMapOvr>
    <a:masterClrMapping/>
  </p:clrMapOvr>
  <mc:AlternateContent xmlns:mc="http://schemas.openxmlformats.org/markup-compatibility/2006" xmlns:p14="http://schemas.microsoft.com/office/powerpoint/2010/main">
    <mc:Choice Requires="p14">
      <p:transition spd="slow" p14:dur="2000" advTm="19113"/>
    </mc:Choice>
    <mc:Fallback xmlns="">
      <p:transition spd="slow" advTm="19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806"/>
                                        </p:tgtEl>
                                        <p:attrNameLst>
                                          <p:attrName>style.visibility</p:attrName>
                                        </p:attrNameLst>
                                      </p:cBhvr>
                                      <p:to>
                                        <p:strVal val="visible"/>
                                      </p:to>
                                    </p:set>
                                    <p:animEffect transition="in" filter="fade">
                                      <p:cBhvr>
                                        <p:cTn id="10" dur="1000"/>
                                        <p:tgtEl>
                                          <p:spTgt spid="1806"/>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807"/>
                                        </p:tgtEl>
                                        <p:attrNameLst>
                                          <p:attrName>style.visibility</p:attrName>
                                        </p:attrNameLst>
                                      </p:cBhvr>
                                      <p:to>
                                        <p:strVal val="visible"/>
                                      </p:to>
                                    </p:set>
                                    <p:anim calcmode="lin" valueType="num">
                                      <p:cBhvr additive="base">
                                        <p:cTn id="14" dur="1000"/>
                                        <p:tgtEl>
                                          <p:spTgt spid="18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155"/>
          <p:cNvSpPr txBox="1">
            <a:spLocks noGrp="1"/>
          </p:cNvSpPr>
          <p:nvPr>
            <p:ph type="title"/>
          </p:nvPr>
        </p:nvSpPr>
        <p:spPr>
          <a:xfrm>
            <a:off x="3051666" y="418700"/>
            <a:ext cx="285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Insights</a:t>
            </a:r>
            <a:endParaRPr dirty="0"/>
          </a:p>
        </p:txBody>
      </p:sp>
      <p:sp>
        <p:nvSpPr>
          <p:cNvPr id="1936" name="Google Shape;1936;p155"/>
          <p:cNvSpPr txBox="1">
            <a:spLocks noGrp="1"/>
          </p:cNvSpPr>
          <p:nvPr>
            <p:ph type="subTitle" idx="3"/>
          </p:nvPr>
        </p:nvSpPr>
        <p:spPr>
          <a:xfrm>
            <a:off x="3022088" y="2018426"/>
            <a:ext cx="3028844" cy="357000"/>
          </a:xfrm>
          <a:prstGeom prst="rect">
            <a:avLst/>
          </a:prstGeom>
        </p:spPr>
        <p:txBody>
          <a:bodyPr spcFirstLastPara="1" wrap="square" lIns="91425" tIns="91425" rIns="91425" bIns="91425" anchor="ctr" anchorCtr="0">
            <a:noAutofit/>
          </a:bodyPr>
          <a:lstStyle/>
          <a:p>
            <a:pPr marL="0" lvl="0" indent="0"/>
            <a:endParaRPr lang="en-US" sz="1500" dirty="0"/>
          </a:p>
          <a:p>
            <a:pPr marL="0" lvl="0" indent="0"/>
            <a:endParaRPr lang="en-US" sz="1500" dirty="0"/>
          </a:p>
          <a:p>
            <a:pPr marL="0" lvl="0" indent="0"/>
            <a:endParaRPr lang="en-US" sz="1500" dirty="0"/>
          </a:p>
          <a:p>
            <a:pPr marL="0" lvl="0" indent="0"/>
            <a:r>
              <a:rPr lang="en-US" sz="1500" dirty="0"/>
              <a:t>Customers loyalty depends on first few months of company service + lack of positive experience </a:t>
            </a:r>
            <a:endParaRPr sz="1500" dirty="0"/>
          </a:p>
        </p:txBody>
      </p:sp>
      <p:sp>
        <p:nvSpPr>
          <p:cNvPr id="1938" name="Google Shape;1938;p155"/>
          <p:cNvSpPr txBox="1">
            <a:spLocks noGrp="1"/>
          </p:cNvSpPr>
          <p:nvPr>
            <p:ph type="subTitle" idx="5"/>
          </p:nvPr>
        </p:nvSpPr>
        <p:spPr>
          <a:xfrm>
            <a:off x="4871122" y="3795100"/>
            <a:ext cx="3418499" cy="357000"/>
          </a:xfrm>
          <a:prstGeom prst="rect">
            <a:avLst/>
          </a:prstGeom>
        </p:spPr>
        <p:txBody>
          <a:bodyPr spcFirstLastPara="1" wrap="square" lIns="91425" tIns="91425" rIns="91425" bIns="91425" anchor="ctr" anchorCtr="0">
            <a:noAutofit/>
          </a:bodyPr>
          <a:lstStyle/>
          <a:p>
            <a:endParaRPr lang="en-US" sz="1500" dirty="0"/>
          </a:p>
          <a:p>
            <a:endParaRPr lang="en-US" sz="1500" dirty="0"/>
          </a:p>
          <a:p>
            <a:endParaRPr lang="en-US" sz="1500" dirty="0"/>
          </a:p>
          <a:p>
            <a:endParaRPr lang="en-US" sz="1500" dirty="0"/>
          </a:p>
          <a:p>
            <a:r>
              <a:rPr lang="en-US" sz="1500" dirty="0"/>
              <a:t>Pricing of services by the</a:t>
            </a:r>
          </a:p>
          <a:p>
            <a:r>
              <a:rPr lang="en-US" sz="1500" dirty="0"/>
              <a:t> company may be too expensive</a:t>
            </a:r>
          </a:p>
          <a:p>
            <a:r>
              <a:rPr lang="en-US" sz="1500" dirty="0"/>
              <a:t>for Customers </a:t>
            </a:r>
            <a:endParaRPr lang="en-US" sz="1500" b="0" dirty="0"/>
          </a:p>
          <a:p>
            <a:br>
              <a:rPr lang="en-US" sz="1500" dirty="0"/>
            </a:br>
            <a:endParaRPr sz="1500" dirty="0"/>
          </a:p>
        </p:txBody>
      </p:sp>
      <p:sp>
        <p:nvSpPr>
          <p:cNvPr id="1940" name="Google Shape;1940;p155"/>
          <p:cNvSpPr txBox="1">
            <a:spLocks noGrp="1"/>
          </p:cNvSpPr>
          <p:nvPr>
            <p:ph type="subTitle" idx="7"/>
          </p:nvPr>
        </p:nvSpPr>
        <p:spPr>
          <a:xfrm>
            <a:off x="739104" y="3662043"/>
            <a:ext cx="3028844" cy="357000"/>
          </a:xfrm>
          <a:prstGeom prst="rect">
            <a:avLst/>
          </a:prstGeom>
        </p:spPr>
        <p:txBody>
          <a:bodyPr spcFirstLastPara="1" wrap="square" lIns="91425" tIns="91425" rIns="91425" bIns="91425" anchor="ctr" anchorCtr="0">
            <a:noAutofit/>
          </a:bodyPr>
          <a:lstStyle/>
          <a:p>
            <a:pPr marL="0" lvl="0" indent="0"/>
            <a:endParaRPr lang="en-US" sz="1500" dirty="0"/>
          </a:p>
          <a:p>
            <a:pPr marL="0" lvl="0" indent="0"/>
            <a:endParaRPr lang="en-US" sz="1500" dirty="0"/>
          </a:p>
          <a:p>
            <a:pPr marL="0" lvl="0" indent="0"/>
            <a:endParaRPr lang="en-US" sz="1500" dirty="0"/>
          </a:p>
          <a:p>
            <a:pPr marL="0" lvl="0" indent="0"/>
            <a:r>
              <a:rPr lang="en-US" sz="1500" dirty="0"/>
              <a:t>Customers on Month-to-Month Contract feels less committed to the company</a:t>
            </a:r>
            <a:endParaRPr sz="1500" dirty="0"/>
          </a:p>
        </p:txBody>
      </p:sp>
      <p:sp>
        <p:nvSpPr>
          <p:cNvPr id="1945" name="Google Shape;1945;p155"/>
          <p:cNvSpPr/>
          <p:nvPr/>
        </p:nvSpPr>
        <p:spPr>
          <a:xfrm>
            <a:off x="6188894" y="2905308"/>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55"/>
          <p:cNvSpPr/>
          <p:nvPr/>
        </p:nvSpPr>
        <p:spPr>
          <a:xfrm>
            <a:off x="1859428" y="2940698"/>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55"/>
          <p:cNvSpPr/>
          <p:nvPr/>
        </p:nvSpPr>
        <p:spPr>
          <a:xfrm>
            <a:off x="4130672" y="1175137"/>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a:extLst>
              <a:ext uri="{FF2B5EF4-FFF2-40B4-BE49-F238E27FC236}">
                <a16:creationId xmlns:a16="http://schemas.microsoft.com/office/drawing/2014/main" id="{B0280CD4-EF6E-9DE4-0562-D547C5785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176" y="1269014"/>
            <a:ext cx="624946" cy="624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41D44B2-2A48-BB1E-319A-67EBE7034F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5612" y="3004269"/>
            <a:ext cx="614778" cy="6147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C5ACC2E-8340-E757-8B20-70ABFA0A2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8644" y="2912684"/>
            <a:ext cx="7429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73AAE215-5879-8CED-7510-066F9EBCB1C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085443411"/>
      </p:ext>
    </p:extLst>
  </p:cSld>
  <p:clrMapOvr>
    <a:masterClrMapping/>
  </p:clrMapOvr>
  <mc:AlternateContent xmlns:mc="http://schemas.openxmlformats.org/markup-compatibility/2006" xmlns:p14="http://schemas.microsoft.com/office/powerpoint/2010/main">
    <mc:Choice Requires="p14">
      <p:transition spd="slow" p14:dur="2000" advTm="27947"/>
    </mc:Choice>
    <mc:Fallback xmlns="">
      <p:transition spd="slow" advTm="27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933"/>
                                        </p:tgtEl>
                                        <p:attrNameLst>
                                          <p:attrName>style.visibility</p:attrName>
                                        </p:attrNameLst>
                                      </p:cBhvr>
                                      <p:to>
                                        <p:strVal val="visible"/>
                                      </p:to>
                                    </p:set>
                                    <p:animEffect transition="in" filter="fade">
                                      <p:cBhvr>
                                        <p:cTn id="10" dur="1000"/>
                                        <p:tgtEl>
                                          <p:spTgt spid="1933"/>
                                        </p:tgtEl>
                                      </p:cBhvr>
                                    </p:animEffect>
                                  </p:childTnLst>
                                </p:cTn>
                              </p:par>
                              <p:par>
                                <p:cTn id="11" presetID="10" presetClass="entr" presetSubtype="0" fill="hold" nodeType="withEffect">
                                  <p:stCondLst>
                                    <p:cond delay="0"/>
                                  </p:stCondLst>
                                  <p:childTnLst>
                                    <p:set>
                                      <p:cBhvr>
                                        <p:cTn id="12" dur="1" fill="hold">
                                          <p:stCondLst>
                                            <p:cond delay="0"/>
                                          </p:stCondLst>
                                        </p:cTn>
                                        <p:tgtEl>
                                          <p:spTgt spid="1936"/>
                                        </p:tgtEl>
                                        <p:attrNameLst>
                                          <p:attrName>style.visibility</p:attrName>
                                        </p:attrNameLst>
                                      </p:cBhvr>
                                      <p:to>
                                        <p:strVal val="visible"/>
                                      </p:to>
                                    </p:set>
                                    <p:animEffect transition="in" filter="fade">
                                      <p:cBhvr>
                                        <p:cTn id="13" dur="1000"/>
                                        <p:tgtEl>
                                          <p:spTgt spid="1936"/>
                                        </p:tgtEl>
                                      </p:cBhvr>
                                    </p:animEffect>
                                  </p:childTnLst>
                                </p:cTn>
                              </p:par>
                              <p:par>
                                <p:cTn id="14" presetID="10" presetClass="entr" presetSubtype="0" fill="hold" nodeType="withEffect">
                                  <p:stCondLst>
                                    <p:cond delay="0"/>
                                  </p:stCondLst>
                                  <p:childTnLst>
                                    <p:set>
                                      <p:cBhvr>
                                        <p:cTn id="15" dur="1" fill="hold">
                                          <p:stCondLst>
                                            <p:cond delay="0"/>
                                          </p:stCondLst>
                                        </p:cTn>
                                        <p:tgtEl>
                                          <p:spTgt spid="1938"/>
                                        </p:tgtEl>
                                        <p:attrNameLst>
                                          <p:attrName>style.visibility</p:attrName>
                                        </p:attrNameLst>
                                      </p:cBhvr>
                                      <p:to>
                                        <p:strVal val="visible"/>
                                      </p:to>
                                    </p:set>
                                    <p:animEffect transition="in" filter="fade">
                                      <p:cBhvr>
                                        <p:cTn id="16" dur="1000"/>
                                        <p:tgtEl>
                                          <p:spTgt spid="1938"/>
                                        </p:tgtEl>
                                      </p:cBhvr>
                                    </p:animEffect>
                                  </p:childTnLst>
                                </p:cTn>
                              </p:par>
                              <p:par>
                                <p:cTn id="17" presetID="10" presetClass="entr" presetSubtype="0" fill="hold" nodeType="withEffect">
                                  <p:stCondLst>
                                    <p:cond delay="0"/>
                                  </p:stCondLst>
                                  <p:childTnLst>
                                    <p:set>
                                      <p:cBhvr>
                                        <p:cTn id="18" dur="1" fill="hold">
                                          <p:stCondLst>
                                            <p:cond delay="0"/>
                                          </p:stCondLst>
                                        </p:cTn>
                                        <p:tgtEl>
                                          <p:spTgt spid="1940"/>
                                        </p:tgtEl>
                                        <p:attrNameLst>
                                          <p:attrName>style.visibility</p:attrName>
                                        </p:attrNameLst>
                                      </p:cBhvr>
                                      <p:to>
                                        <p:strVal val="visible"/>
                                      </p:to>
                                    </p:set>
                                    <p:animEffect transition="in" filter="fade">
                                      <p:cBhvr>
                                        <p:cTn id="19" dur="1000"/>
                                        <p:tgtEl>
                                          <p:spTgt spid="1940"/>
                                        </p:tgtEl>
                                      </p:cBhvr>
                                    </p:animEffect>
                                  </p:childTnLst>
                                </p:cTn>
                              </p:par>
                              <p:par>
                                <p:cTn id="20" presetID="10" presetClass="entr" presetSubtype="0" fill="hold" nodeType="withEffect">
                                  <p:stCondLst>
                                    <p:cond delay="0"/>
                                  </p:stCondLst>
                                  <p:childTnLst>
                                    <p:set>
                                      <p:cBhvr>
                                        <p:cTn id="21" dur="1" fill="hold">
                                          <p:stCondLst>
                                            <p:cond delay="0"/>
                                          </p:stCondLst>
                                        </p:cTn>
                                        <p:tgtEl>
                                          <p:spTgt spid="1945"/>
                                        </p:tgtEl>
                                        <p:attrNameLst>
                                          <p:attrName>style.visibility</p:attrName>
                                        </p:attrNameLst>
                                      </p:cBhvr>
                                      <p:to>
                                        <p:strVal val="visible"/>
                                      </p:to>
                                    </p:set>
                                    <p:animEffect transition="in" filter="fade">
                                      <p:cBhvr>
                                        <p:cTn id="22" dur="1000"/>
                                        <p:tgtEl>
                                          <p:spTgt spid="1945"/>
                                        </p:tgtEl>
                                      </p:cBhvr>
                                    </p:animEffect>
                                  </p:childTnLst>
                                </p:cTn>
                              </p:par>
                              <p:par>
                                <p:cTn id="23" presetID="10" presetClass="entr" presetSubtype="0" fill="hold" nodeType="withEffect">
                                  <p:stCondLst>
                                    <p:cond delay="0"/>
                                  </p:stCondLst>
                                  <p:childTnLst>
                                    <p:set>
                                      <p:cBhvr>
                                        <p:cTn id="24" dur="1" fill="hold">
                                          <p:stCondLst>
                                            <p:cond delay="0"/>
                                          </p:stCondLst>
                                        </p:cTn>
                                        <p:tgtEl>
                                          <p:spTgt spid="1947"/>
                                        </p:tgtEl>
                                        <p:attrNameLst>
                                          <p:attrName>style.visibility</p:attrName>
                                        </p:attrNameLst>
                                      </p:cBhvr>
                                      <p:to>
                                        <p:strVal val="visible"/>
                                      </p:to>
                                    </p:set>
                                    <p:animEffect transition="in" filter="fade">
                                      <p:cBhvr>
                                        <p:cTn id="25" dur="1000"/>
                                        <p:tgtEl>
                                          <p:spTgt spid="1947"/>
                                        </p:tgtEl>
                                      </p:cBhvr>
                                    </p:animEffect>
                                  </p:childTnLst>
                                </p:cTn>
                              </p:par>
                              <p:par>
                                <p:cTn id="26" presetID="10" presetClass="entr" presetSubtype="0" fill="hold" nodeType="withEffect">
                                  <p:stCondLst>
                                    <p:cond delay="0"/>
                                  </p:stCondLst>
                                  <p:childTnLst>
                                    <p:set>
                                      <p:cBhvr>
                                        <p:cTn id="27" dur="1" fill="hold">
                                          <p:stCondLst>
                                            <p:cond delay="0"/>
                                          </p:stCondLst>
                                        </p:cTn>
                                        <p:tgtEl>
                                          <p:spTgt spid="1951"/>
                                        </p:tgtEl>
                                        <p:attrNameLst>
                                          <p:attrName>style.visibility</p:attrName>
                                        </p:attrNameLst>
                                      </p:cBhvr>
                                      <p:to>
                                        <p:strVal val="visible"/>
                                      </p:to>
                                    </p:set>
                                    <p:animEffect transition="in" filter="fade">
                                      <p:cBhvr>
                                        <p:cTn id="28" dur="1000"/>
                                        <p:tgtEl>
                                          <p:spTgt spid="195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60" name="Google Shape;1360;p111"/>
          <p:cNvSpPr txBox="1">
            <a:spLocks noGrp="1"/>
          </p:cNvSpPr>
          <p:nvPr>
            <p:ph type="subTitle" idx="1"/>
          </p:nvPr>
        </p:nvSpPr>
        <p:spPr>
          <a:xfrm>
            <a:off x="4847250" y="2800350"/>
            <a:ext cx="3329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Improve/maintain on customer services</a:t>
            </a:r>
            <a:endParaRPr sz="2000"/>
          </a:p>
        </p:txBody>
      </p:sp>
      <p:sp>
        <p:nvSpPr>
          <p:cNvPr id="1361" name="Google Shape;1361;p111"/>
          <p:cNvSpPr txBox="1">
            <a:spLocks noGrp="1"/>
          </p:cNvSpPr>
          <p:nvPr>
            <p:ph type="subTitle" idx="3"/>
          </p:nvPr>
        </p:nvSpPr>
        <p:spPr>
          <a:xfrm>
            <a:off x="1189801" y="2819200"/>
            <a:ext cx="3089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Encourage longer contracts to customers </a:t>
            </a:r>
            <a:endParaRPr sz="2000"/>
          </a:p>
        </p:txBody>
      </p:sp>
      <p:sp>
        <p:nvSpPr>
          <p:cNvPr id="1370" name="Google Shape;1370;p111"/>
          <p:cNvSpPr txBox="1">
            <a:spLocks noGrp="1"/>
          </p:cNvSpPr>
          <p:nvPr>
            <p:ph type="title" idx="4294967295"/>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Recommendations</a:t>
            </a:r>
            <a:endParaRPr/>
          </a:p>
        </p:txBody>
      </p:sp>
      <p:pic>
        <p:nvPicPr>
          <p:cNvPr id="7" name="Picture 6">
            <a:extLst>
              <a:ext uri="{FF2B5EF4-FFF2-40B4-BE49-F238E27FC236}">
                <a16:creationId xmlns:a16="http://schemas.microsoft.com/office/drawing/2014/main" id="{775BB065-FB04-7F1D-3A80-52EC55A74846}"/>
              </a:ext>
            </a:extLst>
          </p:cNvPr>
          <p:cNvPicPr>
            <a:picLocks noChangeAspect="1"/>
          </p:cNvPicPr>
          <p:nvPr/>
        </p:nvPicPr>
        <p:blipFill>
          <a:blip r:embed="rId5"/>
          <a:stretch>
            <a:fillRect/>
          </a:stretch>
        </p:blipFill>
        <p:spPr>
          <a:xfrm>
            <a:off x="1771589" y="1439562"/>
            <a:ext cx="2022517" cy="1127173"/>
          </a:xfrm>
          <a:prstGeom prst="rect">
            <a:avLst/>
          </a:prstGeom>
        </p:spPr>
      </p:pic>
      <p:pic>
        <p:nvPicPr>
          <p:cNvPr id="9" name="Picture 8">
            <a:extLst>
              <a:ext uri="{FF2B5EF4-FFF2-40B4-BE49-F238E27FC236}">
                <a16:creationId xmlns:a16="http://schemas.microsoft.com/office/drawing/2014/main" id="{0D4A3CAA-5C64-64E5-C027-0A4648587827}"/>
              </a:ext>
            </a:extLst>
          </p:cNvPr>
          <p:cNvPicPr>
            <a:picLocks noChangeAspect="1"/>
          </p:cNvPicPr>
          <p:nvPr/>
        </p:nvPicPr>
        <p:blipFill>
          <a:blip r:embed="rId6"/>
          <a:stretch>
            <a:fillRect/>
          </a:stretch>
        </p:blipFill>
        <p:spPr>
          <a:xfrm>
            <a:off x="5504472" y="1339752"/>
            <a:ext cx="2022517" cy="1216496"/>
          </a:xfrm>
          <a:prstGeom prst="rect">
            <a:avLst/>
          </a:prstGeom>
        </p:spPr>
      </p:pic>
      <p:pic>
        <p:nvPicPr>
          <p:cNvPr id="2" name="Audio 1">
            <a:hlinkClick r:id="" action="ppaction://media"/>
            <a:extLst>
              <a:ext uri="{FF2B5EF4-FFF2-40B4-BE49-F238E27FC236}">
                <a16:creationId xmlns:a16="http://schemas.microsoft.com/office/drawing/2014/main" id="{05568F3E-606F-447E-8988-EE436BE1072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55469" r="-137500" b="-55469"/>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579"/>
    </mc:Choice>
    <mc:Fallback xmlns="">
      <p:transition spd="slow" advTm="22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1360"/>
                                        </p:tgtEl>
                                        <p:attrNameLst>
                                          <p:attrName>style.visibility</p:attrName>
                                        </p:attrNameLst>
                                      </p:cBhvr>
                                      <p:to>
                                        <p:strVal val="visible"/>
                                      </p:to>
                                    </p:set>
                                    <p:anim calcmode="lin" valueType="num">
                                      <p:cBhvr additive="base">
                                        <p:cTn id="10" dur="1000"/>
                                        <p:tgtEl>
                                          <p:spTgt spid="136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361"/>
                                        </p:tgtEl>
                                        <p:attrNameLst>
                                          <p:attrName>style.visibility</p:attrName>
                                        </p:attrNameLst>
                                      </p:cBhvr>
                                      <p:to>
                                        <p:strVal val="visible"/>
                                      </p:to>
                                    </p:set>
                                    <p:anim calcmode="lin" valueType="num">
                                      <p:cBhvr additive="base">
                                        <p:cTn id="13" dur="1000"/>
                                        <p:tgtEl>
                                          <p:spTgt spid="13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sp>
        <p:nvSpPr>
          <p:cNvPr id="2418" name="Google Shape;2418;p17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Churn in Telecom Industry</a:t>
            </a:r>
            <a:endParaRPr dirty="0"/>
          </a:p>
        </p:txBody>
      </p:sp>
      <p:sp>
        <p:nvSpPr>
          <p:cNvPr id="2419" name="Google Shape;2419;p176"/>
          <p:cNvSpPr txBox="1">
            <a:spLocks noGrp="1"/>
          </p:cNvSpPr>
          <p:nvPr>
            <p:ph type="subTitle" idx="1"/>
          </p:nvPr>
        </p:nvSpPr>
        <p:spPr>
          <a:xfrm>
            <a:off x="3328957" y="29242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Customer Lifetime Value</a:t>
            </a:r>
            <a:endParaRPr dirty="0"/>
          </a:p>
        </p:txBody>
      </p:sp>
      <p:sp>
        <p:nvSpPr>
          <p:cNvPr id="2421" name="Google Shape;2421;p176"/>
          <p:cNvSpPr txBox="1">
            <a:spLocks noGrp="1"/>
          </p:cNvSpPr>
          <p:nvPr>
            <p:ph type="subTitle" idx="3"/>
          </p:nvPr>
        </p:nvSpPr>
        <p:spPr>
          <a:xfrm>
            <a:off x="791839" y="2309025"/>
            <a:ext cx="2486100" cy="6647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Revenue</a:t>
            </a:r>
            <a:endParaRPr dirty="0"/>
          </a:p>
        </p:txBody>
      </p:sp>
      <p:sp>
        <p:nvSpPr>
          <p:cNvPr id="2423" name="Google Shape;2423;p176"/>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Reputation</a:t>
            </a:r>
            <a:endParaRPr dirty="0"/>
          </a:p>
        </p:txBody>
      </p:sp>
      <p:sp>
        <p:nvSpPr>
          <p:cNvPr id="2425" name="Google Shape;2425;p176"/>
          <p:cNvSpPr/>
          <p:nvPr/>
        </p:nvSpPr>
        <p:spPr>
          <a:xfrm>
            <a:off x="1595063"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6"/>
          <p:cNvSpPr/>
          <p:nvPr/>
        </p:nvSpPr>
        <p:spPr>
          <a:xfrm>
            <a:off x="4132207"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76"/>
          <p:cNvSpPr/>
          <p:nvPr/>
        </p:nvSpPr>
        <p:spPr>
          <a:xfrm>
            <a:off x="6669325"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76"/>
          <p:cNvSpPr/>
          <p:nvPr/>
        </p:nvSpPr>
        <p:spPr>
          <a:xfrm>
            <a:off x="6927351" y="1683771"/>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7" name="Google Shape;2437;p176"/>
          <p:cNvGrpSpPr/>
          <p:nvPr/>
        </p:nvGrpSpPr>
        <p:grpSpPr>
          <a:xfrm>
            <a:off x="4391362" y="1692823"/>
            <a:ext cx="361292" cy="352803"/>
            <a:chOff x="-28463700" y="3914875"/>
            <a:chExt cx="303275" cy="296150"/>
          </a:xfrm>
        </p:grpSpPr>
        <p:sp>
          <p:nvSpPr>
            <p:cNvPr id="2438" name="Google Shape;2438;p17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7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739;p202">
            <a:extLst>
              <a:ext uri="{FF2B5EF4-FFF2-40B4-BE49-F238E27FC236}">
                <a16:creationId xmlns:a16="http://schemas.microsoft.com/office/drawing/2014/main" id="{C787F112-7E5D-FC61-D252-5F79F1FE45DB}"/>
              </a:ext>
            </a:extLst>
          </p:cNvPr>
          <p:cNvGrpSpPr/>
          <p:nvPr/>
        </p:nvGrpSpPr>
        <p:grpSpPr>
          <a:xfrm>
            <a:off x="1798945" y="1652252"/>
            <a:ext cx="471836" cy="433947"/>
            <a:chOff x="6239925" y="2032450"/>
            <a:chExt cx="472775" cy="472775"/>
          </a:xfrm>
          <a:solidFill>
            <a:schemeClr val="tx1"/>
          </a:solidFill>
        </p:grpSpPr>
        <p:sp>
          <p:nvSpPr>
            <p:cNvPr id="9" name="Google Shape;7740;p202">
              <a:extLst>
                <a:ext uri="{FF2B5EF4-FFF2-40B4-BE49-F238E27FC236}">
                  <a16:creationId xmlns:a16="http://schemas.microsoft.com/office/drawing/2014/main" id="{B0A55ABE-391B-7037-6A5D-64E494C7DA73}"/>
                </a:ext>
              </a:extLst>
            </p:cNvPr>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7741;p202">
              <a:extLst>
                <a:ext uri="{FF2B5EF4-FFF2-40B4-BE49-F238E27FC236}">
                  <a16:creationId xmlns:a16="http://schemas.microsoft.com/office/drawing/2014/main" id="{6D40EBEF-5F3D-B31C-18D4-1568DEC471E9}"/>
                </a:ext>
              </a:extLst>
            </p:cNvPr>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2421;p176">
            <a:extLst>
              <a:ext uri="{FF2B5EF4-FFF2-40B4-BE49-F238E27FC236}">
                <a16:creationId xmlns:a16="http://schemas.microsoft.com/office/drawing/2014/main" id="{D0DCDB98-6083-78A4-5DBA-1938C3603EF1}"/>
              </a:ext>
            </a:extLst>
          </p:cNvPr>
          <p:cNvSpPr txBox="1">
            <a:spLocks/>
          </p:cNvSpPr>
          <p:nvPr/>
        </p:nvSpPr>
        <p:spPr>
          <a:xfrm>
            <a:off x="1044874" y="3951409"/>
            <a:ext cx="7209106" cy="664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0" indent="0"/>
            <a:r>
              <a:rPr lang="en-SG" sz="2000" dirty="0">
                <a:solidFill>
                  <a:schemeClr val="tx1"/>
                </a:solidFill>
              </a:rPr>
              <a:t>Dataset: </a:t>
            </a:r>
            <a:r>
              <a:rPr lang="en-SG" sz="2000" b="0" dirty="0">
                <a:solidFill>
                  <a:schemeClr val="tx1"/>
                </a:solidFill>
              </a:rPr>
              <a:t>JB Link Telco Customer Churn from Kaggle</a:t>
            </a:r>
          </a:p>
        </p:txBody>
      </p:sp>
      <p:pic>
        <p:nvPicPr>
          <p:cNvPr id="2444" name="Audio 2443">
            <a:hlinkClick r:id="" action="ppaction://media"/>
            <a:extLst>
              <a:ext uri="{FF2B5EF4-FFF2-40B4-BE49-F238E27FC236}">
                <a16:creationId xmlns:a16="http://schemas.microsoft.com/office/drawing/2014/main" id="{3EF29E4C-344E-9F0B-294B-876DB9A0BD4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9144000" y="3844650"/>
            <a:ext cx="1543050" cy="1543050"/>
          </a:xfrm>
          <a:prstGeom prst="ellipse">
            <a:avLst/>
          </a:prstGeom>
        </p:spPr>
      </p:pic>
    </p:spTree>
    <p:custDataLst>
      <p:tags r:id="rId1"/>
    </p:custDataLst>
    <p:extLst>
      <p:ext uri="{BB962C8B-B14F-4D97-AF65-F5344CB8AC3E}">
        <p14:creationId xmlns:p14="http://schemas.microsoft.com/office/powerpoint/2010/main" val="224520048"/>
      </p:ext>
    </p:extLst>
  </p:cSld>
  <p:clrMapOvr>
    <a:masterClrMapping/>
  </p:clrMapOvr>
  <mc:AlternateContent xmlns:mc="http://schemas.openxmlformats.org/markup-compatibility/2006" xmlns:p14="http://schemas.microsoft.com/office/powerpoint/2010/main">
    <mc:Choice Requires="p14">
      <p:transition spd="slow" p14:dur="2000" advTm="35776"/>
    </mc:Choice>
    <mc:Fallback xmlns="">
      <p:transition spd="slow" advTm="35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4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25"/>
                                        </p:tgtEl>
                                        <p:attrNameLst>
                                          <p:attrName>style.visibility</p:attrName>
                                        </p:attrNameLst>
                                      </p:cBhvr>
                                      <p:to>
                                        <p:strVal val="visible"/>
                                      </p:to>
                                    </p:set>
                                    <p:animEffect transition="in" filter="fade">
                                      <p:cBhvr>
                                        <p:cTn id="14" dur="500"/>
                                        <p:tgtEl>
                                          <p:spTgt spid="24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21">
                                            <p:txEl>
                                              <p:pRg st="0" end="0"/>
                                            </p:txEl>
                                          </p:spTgt>
                                        </p:tgtEl>
                                        <p:attrNameLst>
                                          <p:attrName>style.visibility</p:attrName>
                                        </p:attrNameLst>
                                      </p:cBhvr>
                                      <p:to>
                                        <p:strVal val="visible"/>
                                      </p:to>
                                    </p:set>
                                    <p:animEffect transition="in" filter="fade">
                                      <p:cBhvr>
                                        <p:cTn id="17" dur="500"/>
                                        <p:tgtEl>
                                          <p:spTgt spid="24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26"/>
                                        </p:tgtEl>
                                        <p:attrNameLst>
                                          <p:attrName>style.visibility</p:attrName>
                                        </p:attrNameLst>
                                      </p:cBhvr>
                                      <p:to>
                                        <p:strVal val="visible"/>
                                      </p:to>
                                    </p:set>
                                    <p:animEffect transition="in" filter="fade">
                                      <p:cBhvr>
                                        <p:cTn id="22" dur="500"/>
                                        <p:tgtEl>
                                          <p:spTgt spid="2426"/>
                                        </p:tgtEl>
                                      </p:cBhvr>
                                    </p:animEffect>
                                  </p:childTnLst>
                                </p:cTn>
                              </p:par>
                              <p:par>
                                <p:cTn id="23" presetID="10" presetClass="entr" presetSubtype="0" fill="hold" nodeType="withEffect">
                                  <p:stCondLst>
                                    <p:cond delay="0"/>
                                  </p:stCondLst>
                                  <p:childTnLst>
                                    <p:set>
                                      <p:cBhvr>
                                        <p:cTn id="24" dur="1" fill="hold">
                                          <p:stCondLst>
                                            <p:cond delay="0"/>
                                          </p:stCondLst>
                                        </p:cTn>
                                        <p:tgtEl>
                                          <p:spTgt spid="2437"/>
                                        </p:tgtEl>
                                        <p:attrNameLst>
                                          <p:attrName>style.visibility</p:attrName>
                                        </p:attrNameLst>
                                      </p:cBhvr>
                                      <p:to>
                                        <p:strVal val="visible"/>
                                      </p:to>
                                    </p:set>
                                    <p:animEffect transition="in" filter="fade">
                                      <p:cBhvr>
                                        <p:cTn id="25" dur="500"/>
                                        <p:tgtEl>
                                          <p:spTgt spid="24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19">
                                            <p:txEl>
                                              <p:pRg st="0" end="0"/>
                                            </p:txEl>
                                          </p:spTgt>
                                        </p:tgtEl>
                                        <p:attrNameLst>
                                          <p:attrName>style.visibility</p:attrName>
                                        </p:attrNameLst>
                                      </p:cBhvr>
                                      <p:to>
                                        <p:strVal val="visible"/>
                                      </p:to>
                                    </p:set>
                                    <p:animEffect transition="in" filter="fade">
                                      <p:cBhvr>
                                        <p:cTn id="28" dur="500"/>
                                        <p:tgtEl>
                                          <p:spTgt spid="241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27"/>
                                        </p:tgtEl>
                                        <p:attrNameLst>
                                          <p:attrName>style.visibility</p:attrName>
                                        </p:attrNameLst>
                                      </p:cBhvr>
                                      <p:to>
                                        <p:strVal val="visible"/>
                                      </p:to>
                                    </p:set>
                                    <p:animEffect transition="in" filter="fade">
                                      <p:cBhvr>
                                        <p:cTn id="33" dur="500"/>
                                        <p:tgtEl>
                                          <p:spTgt spid="24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28"/>
                                        </p:tgtEl>
                                        <p:attrNameLst>
                                          <p:attrName>style.visibility</p:attrName>
                                        </p:attrNameLst>
                                      </p:cBhvr>
                                      <p:to>
                                        <p:strVal val="visible"/>
                                      </p:to>
                                    </p:set>
                                    <p:animEffect transition="in" filter="fade">
                                      <p:cBhvr>
                                        <p:cTn id="36" dur="500"/>
                                        <p:tgtEl>
                                          <p:spTgt spid="24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23">
                                            <p:txEl>
                                              <p:pRg st="0" end="0"/>
                                            </p:txEl>
                                          </p:spTgt>
                                        </p:tgtEl>
                                        <p:attrNameLst>
                                          <p:attrName>style.visibility</p:attrName>
                                        </p:attrNameLst>
                                      </p:cBhvr>
                                      <p:to>
                                        <p:strVal val="visible"/>
                                      </p:to>
                                    </p:set>
                                    <p:animEffect transition="in" filter="fade">
                                      <p:cBhvr>
                                        <p:cTn id="39" dur="500"/>
                                        <p:tgtEl>
                                          <p:spTgt spid="242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444"/>
                </p:tgtEl>
              </p:cMediaNode>
            </p:audio>
          </p:childTnLst>
        </p:cTn>
      </p:par>
    </p:tnLst>
    <p:bldLst>
      <p:bldP spid="2419" grpId="0" build="p"/>
      <p:bldP spid="2421" grpId="0" build="p"/>
      <p:bldP spid="2423" grpId="0" build="p"/>
      <p:bldP spid="2425" grpId="0" animBg="1"/>
      <p:bldP spid="2426" grpId="0" animBg="1"/>
      <p:bldP spid="2427" grpId="0" animBg="1"/>
      <p:bldP spid="2428" grpId="0" animBg="1"/>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13"/>
          <p:cNvSpPr txBox="1"/>
          <p:nvPr/>
        </p:nvSpPr>
        <p:spPr>
          <a:xfrm>
            <a:off x="1972950" y="1541235"/>
            <a:ext cx="5198100" cy="41857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4500" b="1" dirty="0">
                <a:latin typeface="Open Sans"/>
                <a:ea typeface="Open Sans"/>
                <a:cs typeface="Open Sans"/>
                <a:sym typeface="Open Sans"/>
              </a:rPr>
              <a:t>Thank you!</a:t>
            </a:r>
          </a:p>
          <a:p>
            <a:pPr marL="0" lvl="0" indent="0" algn="ctr" rtl="0">
              <a:spcBef>
                <a:spcPts val="0"/>
              </a:spcBef>
              <a:spcAft>
                <a:spcPts val="0"/>
              </a:spcAft>
              <a:buNone/>
            </a:pPr>
            <a:endParaRPr lang="en-SG" sz="4500" b="1" dirty="0">
              <a:latin typeface="Open Sans"/>
              <a:ea typeface="Open Sans"/>
              <a:cs typeface="Open Sans"/>
              <a:sym typeface="Open Sans"/>
            </a:endParaRPr>
          </a:p>
          <a:p>
            <a:pPr marL="0" lvl="0" indent="0" algn="ctr" rtl="0">
              <a:spcBef>
                <a:spcPts val="0"/>
              </a:spcBef>
              <a:spcAft>
                <a:spcPts val="0"/>
              </a:spcAft>
              <a:buNone/>
            </a:pPr>
            <a:r>
              <a:rPr lang="es-ES" sz="1500" b="1" u="sng" dirty="0" err="1"/>
              <a:t>Presented</a:t>
            </a:r>
            <a:r>
              <a:rPr lang="es-ES" sz="1500" b="1" u="sng" dirty="0"/>
              <a:t> </a:t>
            </a:r>
            <a:r>
              <a:rPr lang="es-ES" sz="1500" b="1" u="sng" dirty="0" err="1"/>
              <a:t>by</a:t>
            </a:r>
            <a:r>
              <a:rPr lang="es-ES" sz="1500" b="1" u="sng" dirty="0"/>
              <a:t>:</a:t>
            </a:r>
          </a:p>
          <a:p>
            <a:pPr marL="0" lvl="0" indent="0" algn="ctr" rtl="0">
              <a:spcBef>
                <a:spcPts val="0"/>
              </a:spcBef>
              <a:spcAft>
                <a:spcPts val="0"/>
              </a:spcAft>
              <a:buNone/>
            </a:pPr>
            <a:r>
              <a:rPr lang="es-ES" sz="1500" dirty="0" err="1"/>
              <a:t>Team</a:t>
            </a:r>
            <a:r>
              <a:rPr lang="es-ES" sz="1500" dirty="0"/>
              <a:t> 5 | A127</a:t>
            </a:r>
          </a:p>
          <a:p>
            <a:pPr marL="0" lvl="0" indent="0" algn="ctr" rtl="0">
              <a:spcBef>
                <a:spcPts val="0"/>
              </a:spcBef>
              <a:spcAft>
                <a:spcPts val="0"/>
              </a:spcAft>
              <a:buNone/>
            </a:pPr>
            <a:endParaRPr lang="es-ES" sz="1500" dirty="0"/>
          </a:p>
          <a:p>
            <a:pPr marL="0" lvl="0" indent="0" algn="ctr" rtl="0">
              <a:spcBef>
                <a:spcPts val="0"/>
              </a:spcBef>
              <a:spcAft>
                <a:spcPts val="0"/>
              </a:spcAft>
              <a:buNone/>
            </a:pPr>
            <a:r>
              <a:rPr lang="es-ES" sz="1500" dirty="0" err="1"/>
              <a:t>Loo</a:t>
            </a:r>
            <a:r>
              <a:rPr lang="es-ES" sz="1500" dirty="0"/>
              <a:t> Si Hui</a:t>
            </a:r>
          </a:p>
          <a:p>
            <a:pPr marL="0" lvl="0" indent="0" algn="ctr" rtl="0">
              <a:spcBef>
                <a:spcPts val="0"/>
              </a:spcBef>
              <a:spcAft>
                <a:spcPts val="0"/>
              </a:spcAft>
              <a:buNone/>
            </a:pPr>
            <a:r>
              <a:rPr lang="es-ES" sz="1500" dirty="0" err="1"/>
              <a:t>Luyun</a:t>
            </a:r>
            <a:r>
              <a:rPr lang="es-ES" sz="1500" dirty="0"/>
              <a:t> Sean Gabriel De La Cruz</a:t>
            </a:r>
          </a:p>
          <a:p>
            <a:pPr marL="0" lvl="0" indent="0" algn="ctr" rtl="0">
              <a:spcBef>
                <a:spcPts val="0"/>
              </a:spcBef>
              <a:spcAft>
                <a:spcPts val="0"/>
              </a:spcAft>
              <a:buNone/>
            </a:pPr>
            <a:r>
              <a:rPr lang="es-ES" sz="1500" dirty="0"/>
              <a:t>Nicole </a:t>
            </a:r>
            <a:r>
              <a:rPr lang="es-ES" sz="1500" dirty="0" err="1"/>
              <a:t>Kaira</a:t>
            </a:r>
            <a:r>
              <a:rPr lang="es-ES" sz="1500" dirty="0"/>
              <a:t> Almonte </a:t>
            </a:r>
            <a:r>
              <a:rPr lang="es-ES" sz="1500" dirty="0" err="1"/>
              <a:t>Imatong</a:t>
            </a:r>
            <a:endParaRPr lang="es-ES" sz="1500" dirty="0"/>
          </a:p>
          <a:p>
            <a:pPr marL="0" lvl="0" indent="0" algn="ctr" rtl="0">
              <a:spcBef>
                <a:spcPts val="0"/>
              </a:spcBef>
              <a:spcAft>
                <a:spcPts val="0"/>
              </a:spcAft>
              <a:buNone/>
            </a:pPr>
            <a:endParaRPr lang="en-SG" sz="4000" b="1" dirty="0">
              <a:latin typeface="Open Sans"/>
              <a:ea typeface="Open Sans"/>
              <a:cs typeface="Open Sans"/>
              <a:sym typeface="Open Sans"/>
            </a:endParaRPr>
          </a:p>
          <a:p>
            <a:pPr marL="0" lvl="0" indent="0" algn="l" rtl="0">
              <a:spcBef>
                <a:spcPts val="0"/>
              </a:spcBef>
              <a:spcAft>
                <a:spcPts val="0"/>
              </a:spcAft>
              <a:buNone/>
            </a:pPr>
            <a:endParaRPr sz="4000" b="1" dirty="0">
              <a:latin typeface="Open Sans"/>
              <a:ea typeface="Open Sans"/>
              <a:cs typeface="Open Sans"/>
              <a:sym typeface="Open Sans"/>
            </a:endParaRPr>
          </a:p>
        </p:txBody>
      </p:sp>
      <p:pic>
        <p:nvPicPr>
          <p:cNvPr id="2" name="Audio 1">
            <a:hlinkClick r:id="" action="ppaction://media"/>
            <a:extLst>
              <a:ext uri="{FF2B5EF4-FFF2-40B4-BE49-F238E27FC236}">
                <a16:creationId xmlns:a16="http://schemas.microsoft.com/office/drawing/2014/main" id="{EB44FB98-3C60-A3EA-0DD9-EF35DFDB07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48"/>
    </mc:Choice>
    <mc:Fallback xmlns="">
      <p:transition spd="slow" advTm="5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374"/>
        <p:cNvGrpSpPr/>
        <p:nvPr/>
      </p:nvGrpSpPr>
      <p:grpSpPr>
        <a:xfrm>
          <a:off x="0" y="0"/>
          <a:ext cx="0" cy="0"/>
          <a:chOff x="0" y="0"/>
          <a:chExt cx="0" cy="0"/>
        </a:xfrm>
      </p:grpSpPr>
      <p:sp>
        <p:nvSpPr>
          <p:cNvPr id="1375" name="Google Shape;1375;p112"/>
          <p:cNvSpPr txBox="1"/>
          <p:nvPr/>
        </p:nvSpPr>
        <p:spPr>
          <a:xfrm>
            <a:off x="448234" y="376025"/>
            <a:ext cx="8050306" cy="4555063"/>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da-DK" sz="1800" b="0" i="0" u="none" strike="noStrike" dirty="0">
                <a:solidFill>
                  <a:srgbClr val="000000"/>
                </a:solidFill>
                <a:effectLst/>
                <a:latin typeface="Arial" panose="020B0604020202020204" pitchFamily="34" charset="0"/>
              </a:rPr>
              <a:t>Reference</a:t>
            </a:r>
          </a:p>
          <a:p>
            <a:pPr rtl="0">
              <a:spcBef>
                <a:spcPts val="0"/>
              </a:spcBef>
              <a:spcAft>
                <a:spcPts val="0"/>
              </a:spcAft>
            </a:pPr>
            <a:r>
              <a:rPr lang="da-DK" sz="1800" b="0" i="0" u="none" strike="noStrike" dirty="0">
                <a:solidFill>
                  <a:srgbClr val="000000"/>
                </a:solidFill>
                <a:effectLst/>
                <a:latin typeface="Arial" panose="020B0604020202020204" pitchFamily="34" charset="0"/>
              </a:rPr>
              <a:t>Slide 38: </a:t>
            </a:r>
            <a:r>
              <a:rPr lang="da-DK" sz="1800" b="0" i="0" u="sng" strike="noStrike" dirty="0">
                <a:solidFill>
                  <a:srgbClr val="285E89"/>
                </a:solidFill>
                <a:effectLst/>
                <a:latin typeface="Open Sans" panose="020B0606030504020204" pitchFamily="34" charset="0"/>
                <a:hlinkClick r:id="rId3"/>
              </a:rPr>
              <a:t>https://www.freepik.com/premium-photo/10-percent-off-promotion_1335846.htm</a:t>
            </a:r>
            <a:endParaRPr lang="da-DK" sz="1100" b="0" dirty="0">
              <a:effectLst/>
            </a:endParaRPr>
          </a:p>
          <a:p>
            <a:r>
              <a:rPr lang="da-DK" sz="1800" b="0" i="0" u="none" strike="noStrike" dirty="0">
                <a:solidFill>
                  <a:srgbClr val="000000"/>
                </a:solidFill>
                <a:effectLst/>
                <a:latin typeface="Open Sans" panose="020B0606030504020204" pitchFamily="34" charset="0"/>
              </a:rPr>
              <a:t>Slide 38:  </a:t>
            </a:r>
            <a:r>
              <a:rPr lang="da-DK" sz="1800" b="0" i="0" u="sng" strike="noStrike" dirty="0">
                <a:solidFill>
                  <a:srgbClr val="285E89"/>
                </a:solidFill>
                <a:effectLst/>
                <a:latin typeface="Open Sans" panose="020B0606030504020204" pitchFamily="34" charset="0"/>
                <a:hlinkClick r:id="rId4"/>
              </a:rPr>
              <a:t>https://truckstop.com/blog/factoring-agreement/</a:t>
            </a:r>
            <a:r>
              <a:rPr lang="da-DK" sz="1800" b="0" i="0" u="none" strike="noStrike" dirty="0">
                <a:solidFill>
                  <a:srgbClr val="000000"/>
                </a:solidFill>
                <a:effectLst/>
                <a:latin typeface="Open Sans" panose="020B0606030504020204" pitchFamily="34" charset="0"/>
              </a:rPr>
              <a:t> </a:t>
            </a:r>
          </a:p>
          <a:p>
            <a:endParaRPr lang="da-DK" sz="1800" dirty="0">
              <a:highlight>
                <a:srgbClr val="FFFFFF"/>
              </a:highlight>
              <a:latin typeface="Open Sans" panose="020B0606030504020204" pitchFamily="34" charset="0"/>
            </a:endParaRPr>
          </a:p>
          <a:p>
            <a:pPr rtl="0">
              <a:spcBef>
                <a:spcPts val="0"/>
              </a:spcBef>
              <a:spcAft>
                <a:spcPts val="0"/>
              </a:spcAft>
            </a:pPr>
            <a:r>
              <a:rPr lang="en-SG" sz="1800" dirty="0">
                <a:latin typeface="Arial" panose="020B0604020202020204" pitchFamily="34" charset="0"/>
              </a:rPr>
              <a:t>Slide 24</a:t>
            </a:r>
            <a:r>
              <a:rPr lang="en-SG" sz="1800" b="0" i="0" u="none" strike="noStrike" dirty="0">
                <a:solidFill>
                  <a:srgbClr val="000000"/>
                </a:solidFill>
                <a:effectLst/>
                <a:latin typeface="Arial" panose="020B0604020202020204" pitchFamily="34" charset="0"/>
              </a:rPr>
              <a:t>: </a:t>
            </a:r>
            <a:r>
              <a:rPr lang="en-SG" sz="1800" b="0" i="0" u="sng" strike="noStrike" dirty="0">
                <a:solidFill>
                  <a:srgbClr val="2200CC"/>
                </a:solidFill>
                <a:effectLst/>
                <a:latin typeface="Arial" panose="020B0604020202020204" pitchFamily="34" charset="0"/>
                <a:hlinkClick r:id="rId5"/>
              </a:rPr>
              <a:t>https://blog.devgenius.io/develop-a-logistic-regression-machine-learning-model-64d2be403ba3</a:t>
            </a:r>
            <a:endParaRPr lang="en-SG" sz="1100" b="0" dirty="0">
              <a:effectLst/>
            </a:endParaRPr>
          </a:p>
          <a:p>
            <a:pPr rtl="0">
              <a:spcBef>
                <a:spcPts val="0"/>
              </a:spcBef>
              <a:spcAft>
                <a:spcPts val="0"/>
              </a:spcAft>
            </a:pPr>
            <a:r>
              <a:rPr lang="en-SG" sz="1800" dirty="0">
                <a:latin typeface="Arial" panose="020B0604020202020204" pitchFamily="34" charset="0"/>
              </a:rPr>
              <a:t>Slide 24</a:t>
            </a:r>
            <a:r>
              <a:rPr lang="en-SG" sz="1800" b="0" i="0" u="none" strike="noStrike" dirty="0">
                <a:solidFill>
                  <a:srgbClr val="000000"/>
                </a:solidFill>
                <a:effectLst/>
                <a:latin typeface="Arial" panose="020B0604020202020204" pitchFamily="34" charset="0"/>
              </a:rPr>
              <a:t>: </a:t>
            </a:r>
            <a:r>
              <a:rPr lang="en-SG" sz="1800" b="0" i="0" u="sng" strike="noStrike" dirty="0">
                <a:solidFill>
                  <a:srgbClr val="2200CC"/>
                </a:solidFill>
                <a:effectLst/>
                <a:latin typeface="Arial" panose="020B0604020202020204" pitchFamily="34" charset="0"/>
                <a:hlinkClick r:id="rId6"/>
              </a:rPr>
              <a:t>https://www.javatpoint.com/k-nearest-neighbor-algorithm-for-machine-learning</a:t>
            </a:r>
            <a:endParaRPr lang="en-SG" sz="1100" b="0" dirty="0">
              <a:effectLst/>
            </a:endParaRPr>
          </a:p>
          <a:p>
            <a:pPr rtl="0">
              <a:spcBef>
                <a:spcPts val="0"/>
              </a:spcBef>
              <a:spcAft>
                <a:spcPts val="0"/>
              </a:spcAft>
            </a:pPr>
            <a:r>
              <a:rPr lang="en-SG" sz="1800" dirty="0">
                <a:latin typeface="Arial" panose="020B0604020202020204" pitchFamily="34" charset="0"/>
              </a:rPr>
              <a:t>Slide 25</a:t>
            </a:r>
            <a:r>
              <a:rPr lang="en-SG" sz="1800" b="0" i="0" u="none" strike="noStrike" dirty="0">
                <a:solidFill>
                  <a:srgbClr val="000000"/>
                </a:solidFill>
                <a:effectLst/>
                <a:latin typeface="Arial" panose="020B0604020202020204" pitchFamily="34" charset="0"/>
              </a:rPr>
              <a:t>: </a:t>
            </a:r>
            <a:r>
              <a:rPr lang="en-SG" sz="1800" b="0" i="0" u="sng" strike="noStrike" dirty="0">
                <a:solidFill>
                  <a:srgbClr val="2200CC"/>
                </a:solidFill>
                <a:effectLst/>
                <a:latin typeface="Arial" panose="020B0604020202020204" pitchFamily="34" charset="0"/>
                <a:hlinkClick r:id="rId7"/>
              </a:rPr>
              <a:t>https://en.wikipedia.org/wiki/Random_forest</a:t>
            </a:r>
            <a:endParaRPr lang="en-SG" sz="1100" b="0" dirty="0">
              <a:effectLst/>
            </a:endParaRPr>
          </a:p>
          <a:p>
            <a:pPr rtl="0">
              <a:spcBef>
                <a:spcPts val="0"/>
              </a:spcBef>
              <a:spcAft>
                <a:spcPts val="0"/>
              </a:spcAft>
            </a:pPr>
            <a:r>
              <a:rPr lang="en-SG" sz="1800" dirty="0">
                <a:latin typeface="Arial" panose="020B0604020202020204" pitchFamily="34" charset="0"/>
              </a:rPr>
              <a:t>Slide 25</a:t>
            </a:r>
            <a:r>
              <a:rPr lang="en-SG" sz="1800" b="0" i="0" u="none" strike="noStrike" dirty="0">
                <a:solidFill>
                  <a:srgbClr val="000000"/>
                </a:solidFill>
                <a:effectLst/>
                <a:latin typeface="Arial" panose="020B0604020202020204" pitchFamily="34" charset="0"/>
              </a:rPr>
              <a:t>: </a:t>
            </a:r>
            <a:r>
              <a:rPr lang="en-SG" sz="1800" b="0" i="0" u="sng" strike="noStrike" dirty="0">
                <a:solidFill>
                  <a:srgbClr val="2200CC"/>
                </a:solidFill>
                <a:effectLst/>
                <a:latin typeface="Arial" panose="020B0604020202020204" pitchFamily="34" charset="0"/>
                <a:hlinkClick r:id="rId8"/>
              </a:rPr>
              <a:t>https://www.datacamp.com/tutorial/svm-classification-scikit-learn-python</a:t>
            </a:r>
            <a:endParaRPr lang="en-SG" sz="1800" u="sng" dirty="0">
              <a:solidFill>
                <a:srgbClr val="2200CC"/>
              </a:solidFill>
              <a:latin typeface="Arial" panose="020B0604020202020204" pitchFamily="34" charset="0"/>
            </a:endParaRPr>
          </a:p>
          <a:p>
            <a:pPr rtl="0">
              <a:spcBef>
                <a:spcPts val="0"/>
              </a:spcBef>
              <a:spcAft>
                <a:spcPts val="0"/>
              </a:spcAft>
            </a:pPr>
            <a:r>
              <a:rPr lang="en-SG" sz="1800" b="0" i="0" strike="noStrike" dirty="0">
                <a:solidFill>
                  <a:schemeClr val="accent3">
                    <a:lumMod val="10000"/>
                  </a:schemeClr>
                </a:solidFill>
                <a:effectLst/>
                <a:latin typeface="Arial" panose="020B0604020202020204" pitchFamily="34" charset="0"/>
              </a:rPr>
              <a:t>Slide 31: </a:t>
            </a:r>
            <a:r>
              <a:rPr lang="en-SG" sz="1800" b="0" i="0" u="sng" strike="noStrike" dirty="0">
                <a:solidFill>
                  <a:schemeClr val="bg2"/>
                </a:solidFill>
                <a:effectLst/>
                <a:latin typeface="Arial" panose="020B0604020202020204" pitchFamily="34" charset="0"/>
              </a:rPr>
              <a:t>https://stats.stackexchange.com/questions/128880/number-of-feature-maps-in-convolutional-neural-networks</a:t>
            </a:r>
            <a:endParaRPr lang="en-SG" sz="1800" b="0" i="0" strike="noStrike" dirty="0">
              <a:solidFill>
                <a:schemeClr val="bg2"/>
              </a:solidFill>
              <a:effectLst/>
              <a:latin typeface="Arial" panose="020B0604020202020204" pitchFamily="34" charset="0"/>
            </a:endParaRPr>
          </a:p>
          <a:p>
            <a:pPr rtl="0">
              <a:spcBef>
                <a:spcPts val="0"/>
              </a:spcBef>
              <a:spcAft>
                <a:spcPts val="0"/>
              </a:spcAft>
            </a:pPr>
            <a:endParaRPr lang="en-SG" sz="1100" b="0" dirty="0">
              <a:effectLst/>
            </a:endParaRPr>
          </a:p>
          <a:p>
            <a:br>
              <a:rPr lang="en-SG" sz="1100" dirty="0"/>
            </a:br>
            <a:endParaRPr sz="1000" b="1" dirty="0">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sp>
        <p:nvSpPr>
          <p:cNvPr id="2418" name="Google Shape;2418;p17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Churn in Telecom Industry</a:t>
            </a:r>
            <a:endParaRPr dirty="0"/>
          </a:p>
        </p:txBody>
      </p:sp>
      <p:sp>
        <p:nvSpPr>
          <p:cNvPr id="5" name="Subtitle 4">
            <a:extLst>
              <a:ext uri="{FF2B5EF4-FFF2-40B4-BE49-F238E27FC236}">
                <a16:creationId xmlns:a16="http://schemas.microsoft.com/office/drawing/2014/main" id="{6EA3ECB4-A3B6-F83E-085D-8373DF8430ED}"/>
              </a:ext>
            </a:extLst>
          </p:cNvPr>
          <p:cNvSpPr>
            <a:spLocks noGrp="1"/>
          </p:cNvSpPr>
          <p:nvPr>
            <p:ph type="subTitle" idx="1"/>
          </p:nvPr>
        </p:nvSpPr>
        <p:spPr>
          <a:xfrm>
            <a:off x="1353852" y="1328566"/>
            <a:ext cx="6208236" cy="1752962"/>
          </a:xfrm>
        </p:spPr>
        <p:txBody>
          <a:bodyPr/>
          <a:lstStyle/>
          <a:p>
            <a:r>
              <a:rPr lang="en-US" dirty="0">
                <a:solidFill>
                  <a:schemeClr val="tx1"/>
                </a:solidFill>
              </a:rPr>
              <a:t>Use </a:t>
            </a:r>
            <a:r>
              <a:rPr lang="en-US" dirty="0">
                <a:solidFill>
                  <a:schemeClr val="tx2"/>
                </a:solidFill>
              </a:rPr>
              <a:t>Machine Learning </a:t>
            </a:r>
            <a:r>
              <a:rPr lang="en-US" dirty="0">
                <a:solidFill>
                  <a:schemeClr val="tx1"/>
                </a:solidFill>
              </a:rPr>
              <a:t>Methods to </a:t>
            </a:r>
            <a:r>
              <a:rPr lang="en-US" dirty="0">
                <a:solidFill>
                  <a:schemeClr val="tx2"/>
                </a:solidFill>
              </a:rPr>
              <a:t>Predict</a:t>
            </a:r>
            <a:r>
              <a:rPr lang="en-US" dirty="0">
                <a:solidFill>
                  <a:schemeClr val="tx1"/>
                </a:solidFill>
              </a:rPr>
              <a:t> Features Contributing to </a:t>
            </a:r>
            <a:r>
              <a:rPr lang="en-US" dirty="0">
                <a:solidFill>
                  <a:schemeClr val="tx2"/>
                </a:solidFill>
              </a:rPr>
              <a:t>Customer Churn </a:t>
            </a:r>
            <a:endParaRPr lang="en-SG" dirty="0">
              <a:solidFill>
                <a:schemeClr val="tx2"/>
              </a:solidFill>
            </a:endParaRPr>
          </a:p>
        </p:txBody>
      </p:sp>
      <p:sp>
        <p:nvSpPr>
          <p:cNvPr id="11" name="Google Shape;1070;p78">
            <a:extLst>
              <a:ext uri="{FF2B5EF4-FFF2-40B4-BE49-F238E27FC236}">
                <a16:creationId xmlns:a16="http://schemas.microsoft.com/office/drawing/2014/main" id="{41D5A0AB-78AF-46FD-F75B-BBC6FB43E002}"/>
              </a:ext>
            </a:extLst>
          </p:cNvPr>
          <p:cNvSpPr txBox="1">
            <a:spLocks/>
          </p:cNvSpPr>
          <p:nvPr/>
        </p:nvSpPr>
        <p:spPr>
          <a:xfrm>
            <a:off x="766750" y="3474119"/>
            <a:ext cx="7382440" cy="435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0" indent="0"/>
            <a:r>
              <a:rPr lang="en-SG" sz="2400" dirty="0">
                <a:solidFill>
                  <a:schemeClr val="dk2"/>
                </a:solidFill>
                <a:latin typeface="Open Sans" panose="020B0606030504020204" pitchFamily="34" charset="0"/>
                <a:ea typeface="Open Sans" panose="020B0606030504020204" pitchFamily="34" charset="0"/>
                <a:cs typeface="Open Sans" panose="020B0606030504020204" pitchFamily="34" charset="0"/>
              </a:rPr>
              <a:t>Acquire </a:t>
            </a:r>
            <a:r>
              <a:rPr lang="en-SG" sz="2400" dirty="0">
                <a:solidFill>
                  <a:schemeClr val="tx2"/>
                </a:solidFill>
                <a:latin typeface="Open Sans" panose="020B0606030504020204" pitchFamily="34" charset="0"/>
                <a:ea typeface="Open Sans" panose="020B0606030504020204" pitchFamily="34" charset="0"/>
                <a:cs typeface="Open Sans" panose="020B0606030504020204" pitchFamily="34" charset="0"/>
              </a:rPr>
              <a:t>Data Analytic Skills </a:t>
            </a:r>
            <a:r>
              <a:rPr lang="en-SG" sz="2400" dirty="0">
                <a:solidFill>
                  <a:schemeClr val="dk2"/>
                </a:solidFill>
                <a:latin typeface="Open Sans" panose="020B0606030504020204" pitchFamily="34" charset="0"/>
                <a:ea typeface="Open Sans" panose="020B0606030504020204" pitchFamily="34" charset="0"/>
                <a:cs typeface="Open Sans" panose="020B0606030504020204" pitchFamily="34" charset="0"/>
              </a:rPr>
              <a:t>Applicable to Other Industries</a:t>
            </a:r>
          </a:p>
        </p:txBody>
      </p:sp>
      <p:pic>
        <p:nvPicPr>
          <p:cNvPr id="2377" name="Audio 2376">
            <a:hlinkClick r:id="" action="ppaction://media"/>
            <a:extLst>
              <a:ext uri="{FF2B5EF4-FFF2-40B4-BE49-F238E27FC236}">
                <a16:creationId xmlns:a16="http://schemas.microsoft.com/office/drawing/2014/main" id="{0C8781B7-FCE6-4EC3-0FDD-05367F1164E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8924275" y="3691619"/>
            <a:ext cx="1543050" cy="1543050"/>
          </a:xfrm>
          <a:prstGeom prst="ellipse">
            <a:avLst/>
          </a:prstGeom>
        </p:spPr>
      </p:pic>
    </p:spTree>
    <p:custDataLst>
      <p:tags r:id="rId1"/>
    </p:custDataLst>
    <p:extLst>
      <p:ext uri="{BB962C8B-B14F-4D97-AF65-F5344CB8AC3E}">
        <p14:creationId xmlns:p14="http://schemas.microsoft.com/office/powerpoint/2010/main" val="128078125"/>
      </p:ext>
    </p:extLst>
  </p:cSld>
  <p:clrMapOvr>
    <a:masterClrMapping/>
  </p:clrMapOvr>
  <mc:AlternateContent xmlns:mc="http://schemas.openxmlformats.org/markup-compatibility/2006" xmlns:p14="http://schemas.microsoft.com/office/powerpoint/2010/main">
    <mc:Choice Requires="p14">
      <p:transition spd="slow" p14:dur="2000" advTm="17592"/>
    </mc:Choice>
    <mc:Fallback xmlns="">
      <p:transition spd="slow" advTm="17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77"/>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2418"/>
                                        </p:tgtEl>
                                        <p:attrNameLst>
                                          <p:attrName>style.visibility</p:attrName>
                                        </p:attrNameLst>
                                      </p:cBhvr>
                                      <p:to>
                                        <p:strVal val="visible"/>
                                      </p:to>
                                    </p:set>
                                    <p:animEffect transition="in" filter="fade">
                                      <p:cBhvr>
                                        <p:cTn id="10" dur="1000"/>
                                        <p:tgtEl>
                                          <p:spTgt spid="2418"/>
                                        </p:tgtEl>
                                      </p:cBhvr>
                                    </p:animEffect>
                                  </p:childTnLst>
                                </p:cTn>
                              </p:par>
                              <p:par>
                                <p:cTn id="11" presetID="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p:tgtEl>
                                          <p:spTgt spid="1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37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78"/>
          <p:cNvSpPr txBox="1">
            <a:spLocks noGrp="1"/>
          </p:cNvSpPr>
          <p:nvPr>
            <p:ph type="title"/>
          </p:nvPr>
        </p:nvSpPr>
        <p:spPr>
          <a:xfrm>
            <a:off x="710000" y="2261350"/>
            <a:ext cx="67632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a:t>Explanatory Dataset</a:t>
            </a:r>
            <a:endParaRPr sz="5000"/>
          </a:p>
        </p:txBody>
      </p:sp>
      <p:sp>
        <p:nvSpPr>
          <p:cNvPr id="1069" name="Google Shape;1069;p78"/>
          <p:cNvSpPr txBox="1">
            <a:spLocks noGrp="1"/>
          </p:cNvSpPr>
          <p:nvPr>
            <p:ph type="title" idx="2"/>
          </p:nvPr>
        </p:nvSpPr>
        <p:spPr>
          <a:xfrm>
            <a:off x="710000" y="1164675"/>
            <a:ext cx="29328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070" name="Google Shape;1070;p78"/>
          <p:cNvSpPr txBox="1">
            <a:spLocks noGrp="1"/>
          </p:cNvSpPr>
          <p:nvPr>
            <p:ph type="subTitle" idx="1"/>
          </p:nvPr>
        </p:nvSpPr>
        <p:spPr>
          <a:xfrm>
            <a:off x="710000" y="3123913"/>
            <a:ext cx="3513300" cy="4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Data Cleaning &amp; Initial Insights</a:t>
            </a:r>
            <a:endParaRPr dirty="0">
              <a:solidFill>
                <a:schemeClr val="dk2"/>
              </a:solidFill>
            </a:endParaRPr>
          </a:p>
        </p:txBody>
      </p:sp>
      <p:pic>
        <p:nvPicPr>
          <p:cNvPr id="10" name="Audio 9">
            <a:hlinkClick r:id="" action="ppaction://media"/>
            <a:extLst>
              <a:ext uri="{FF2B5EF4-FFF2-40B4-BE49-F238E27FC236}">
                <a16:creationId xmlns:a16="http://schemas.microsoft.com/office/drawing/2014/main" id="{D4442FB2-D4D5-0098-B4D9-0C4D64CB45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8816699" y="3794222"/>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663"/>
    </mc:Choice>
    <mc:Fallback xmlns="">
      <p:transition spd="slow" advTm="1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1"/>
                            </p:stCondLst>
                            <p:childTnLst>
                              <p:par>
                                <p:cTn id="8" presetID="2" presetClass="entr" presetSubtype="8" fill="hold" nodeType="afterEffect">
                                  <p:stCondLst>
                                    <p:cond delay="0"/>
                                  </p:stCondLst>
                                  <p:childTnLst>
                                    <p:set>
                                      <p:cBhvr>
                                        <p:cTn id="9" dur="1" fill="hold">
                                          <p:stCondLst>
                                            <p:cond delay="0"/>
                                          </p:stCondLst>
                                        </p:cTn>
                                        <p:tgtEl>
                                          <p:spTgt spid="1068"/>
                                        </p:tgtEl>
                                        <p:attrNameLst>
                                          <p:attrName>style.visibility</p:attrName>
                                        </p:attrNameLst>
                                      </p:cBhvr>
                                      <p:to>
                                        <p:strVal val="visible"/>
                                      </p:to>
                                    </p:set>
                                    <p:anim calcmode="lin" valueType="num">
                                      <p:cBhvr additive="base">
                                        <p:cTn id="10" dur="1000"/>
                                        <p:tgtEl>
                                          <p:spTgt spid="1068"/>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69"/>
                                        </p:tgtEl>
                                        <p:attrNameLst>
                                          <p:attrName>style.visibility</p:attrName>
                                        </p:attrNameLst>
                                      </p:cBhvr>
                                      <p:to>
                                        <p:strVal val="visible"/>
                                      </p:to>
                                    </p:set>
                                    <p:anim calcmode="lin" valueType="num">
                                      <p:cBhvr additive="base">
                                        <p:cTn id="13" dur="1000"/>
                                        <p:tgtEl>
                                          <p:spTgt spid="1069"/>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070"/>
                                        </p:tgtEl>
                                        <p:attrNameLst>
                                          <p:attrName>style.visibility</p:attrName>
                                        </p:attrNameLst>
                                      </p:cBhvr>
                                      <p:to>
                                        <p:strVal val="visible"/>
                                      </p:to>
                                    </p:set>
                                    <p:anim calcmode="lin" valueType="num">
                                      <p:cBhvr additive="base">
                                        <p:cTn id="16" dur="1000"/>
                                        <p:tgtEl>
                                          <p:spTgt spid="10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pic>
        <p:nvPicPr>
          <p:cNvPr id="1075" name="Google Shape;1075;p79"/>
          <p:cNvPicPr preferRelativeResize="0"/>
          <p:nvPr/>
        </p:nvPicPr>
        <p:blipFill rotWithShape="1">
          <a:blip r:embed="rId6">
            <a:alphaModFix/>
          </a:blip>
          <a:srcRect l="2209" r="3752" b="4625"/>
          <a:stretch/>
        </p:blipFill>
        <p:spPr>
          <a:xfrm>
            <a:off x="104800" y="716050"/>
            <a:ext cx="4467199" cy="4096300"/>
          </a:xfrm>
          <a:prstGeom prst="rect">
            <a:avLst/>
          </a:prstGeom>
          <a:noFill/>
          <a:ln>
            <a:noFill/>
          </a:ln>
        </p:spPr>
      </p:pic>
      <p:sp>
        <p:nvSpPr>
          <p:cNvPr id="1077" name="Google Shape;1077;p79"/>
          <p:cNvSpPr txBox="1">
            <a:spLocks noGrp="1"/>
          </p:cNvSpPr>
          <p:nvPr>
            <p:ph type="title"/>
          </p:nvPr>
        </p:nvSpPr>
        <p:spPr>
          <a:xfrm>
            <a:off x="540000" y="143350"/>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Preprocessing</a:t>
            </a:r>
            <a:endParaRPr/>
          </a:p>
        </p:txBody>
      </p:sp>
      <p:pic>
        <p:nvPicPr>
          <p:cNvPr id="14" name="Audio 13">
            <a:hlinkClick r:id="" action="ppaction://media"/>
            <a:extLst>
              <a:ext uri="{FF2B5EF4-FFF2-40B4-BE49-F238E27FC236}">
                <a16:creationId xmlns:a16="http://schemas.microsoft.com/office/drawing/2014/main" id="{CF437E56-CB90-634A-54F2-F2028A24AD6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9144000" y="3789777"/>
            <a:ext cx="1543050" cy="1543050"/>
          </a:xfrm>
          <a:prstGeom prst="ellipse">
            <a:avLst/>
          </a:prstGeom>
        </p:spPr>
      </p:pic>
      <p:pic>
        <p:nvPicPr>
          <p:cNvPr id="3" name="Picture 2">
            <a:extLst>
              <a:ext uri="{FF2B5EF4-FFF2-40B4-BE49-F238E27FC236}">
                <a16:creationId xmlns:a16="http://schemas.microsoft.com/office/drawing/2014/main" id="{DEB2282B-4121-C299-015F-013CCD21DC42}"/>
              </a:ext>
            </a:extLst>
          </p:cNvPr>
          <p:cNvPicPr>
            <a:picLocks noChangeAspect="1"/>
          </p:cNvPicPr>
          <p:nvPr/>
        </p:nvPicPr>
        <p:blipFill>
          <a:blip r:embed="rId8"/>
          <a:stretch>
            <a:fillRect/>
          </a:stretch>
        </p:blipFill>
        <p:spPr>
          <a:xfrm>
            <a:off x="4541004" y="1172041"/>
            <a:ext cx="4541274" cy="313821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536"/>
    </mc:Choice>
    <mc:Fallback xmlns="">
      <p:transition spd="slow" advTm="13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75"/>
                                        </p:tgtEl>
                                        <p:attrNameLst>
                                          <p:attrName>style.visibility</p:attrName>
                                        </p:attrNameLst>
                                      </p:cBhvr>
                                      <p:to>
                                        <p:strVal val="visible"/>
                                      </p:to>
                                    </p:set>
                                    <p:animEffect transition="in" filter="fade">
                                      <p:cBhvr>
                                        <p:cTn id="11" dur="500"/>
                                        <p:tgtEl>
                                          <p:spTgt spid="1075"/>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pic>
        <p:nvPicPr>
          <p:cNvPr id="1082" name="Google Shape;1082;p80"/>
          <p:cNvPicPr preferRelativeResize="0"/>
          <p:nvPr/>
        </p:nvPicPr>
        <p:blipFill>
          <a:blip r:embed="rId6">
            <a:alphaModFix/>
          </a:blip>
          <a:stretch>
            <a:fillRect/>
          </a:stretch>
        </p:blipFill>
        <p:spPr>
          <a:xfrm>
            <a:off x="895888" y="3193050"/>
            <a:ext cx="4838700" cy="1524000"/>
          </a:xfrm>
          <a:prstGeom prst="rect">
            <a:avLst/>
          </a:prstGeom>
          <a:noFill/>
          <a:ln>
            <a:noFill/>
          </a:ln>
        </p:spPr>
      </p:pic>
      <p:sp>
        <p:nvSpPr>
          <p:cNvPr id="1083" name="Google Shape;1083;p80"/>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a:t>
            </a:r>
            <a:endParaRPr/>
          </a:p>
        </p:txBody>
      </p:sp>
      <p:sp>
        <p:nvSpPr>
          <p:cNvPr id="1084" name="Google Shape;1084;p80"/>
          <p:cNvSpPr txBox="1"/>
          <p:nvPr/>
        </p:nvSpPr>
        <p:spPr>
          <a:xfrm>
            <a:off x="895888" y="935963"/>
            <a:ext cx="22362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Josefin Sans"/>
                <a:ea typeface="Josefin Sans"/>
                <a:cs typeface="Josefin Sans"/>
                <a:sym typeface="Josefin Sans"/>
              </a:rPr>
              <a:t>Code Snippet:</a:t>
            </a:r>
            <a:endParaRPr sz="2000" b="1" dirty="0">
              <a:solidFill>
                <a:schemeClr val="dk1"/>
              </a:solidFill>
              <a:latin typeface="Josefin Sans"/>
              <a:ea typeface="Josefin Sans"/>
              <a:cs typeface="Josefin Sans"/>
              <a:sym typeface="Josefin Sans"/>
            </a:endParaRPr>
          </a:p>
        </p:txBody>
      </p:sp>
      <p:sp>
        <p:nvSpPr>
          <p:cNvPr id="1085" name="Google Shape;1085;p80"/>
          <p:cNvSpPr txBox="1"/>
          <p:nvPr/>
        </p:nvSpPr>
        <p:spPr>
          <a:xfrm>
            <a:off x="895888" y="2669825"/>
            <a:ext cx="44904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Josefin Sans"/>
                <a:ea typeface="Josefin Sans"/>
                <a:cs typeface="Josefin Sans"/>
                <a:sym typeface="Josefin Sans"/>
              </a:rPr>
              <a:t>Snippet of Number of Nulls:</a:t>
            </a:r>
            <a:endParaRPr sz="2000" b="1">
              <a:solidFill>
                <a:schemeClr val="dk1"/>
              </a:solidFill>
              <a:latin typeface="Josefin Sans"/>
              <a:ea typeface="Josefin Sans"/>
              <a:cs typeface="Josefin Sans"/>
              <a:sym typeface="Josefin Sans"/>
            </a:endParaRPr>
          </a:p>
        </p:txBody>
      </p:sp>
      <p:pic>
        <p:nvPicPr>
          <p:cNvPr id="1086" name="Google Shape;1086;p80"/>
          <p:cNvPicPr preferRelativeResize="0"/>
          <p:nvPr/>
        </p:nvPicPr>
        <p:blipFill>
          <a:blip r:embed="rId7">
            <a:alphaModFix/>
          </a:blip>
          <a:stretch>
            <a:fillRect/>
          </a:stretch>
        </p:blipFill>
        <p:spPr>
          <a:xfrm>
            <a:off x="830525" y="1392491"/>
            <a:ext cx="7482933" cy="1173975"/>
          </a:xfrm>
          <a:prstGeom prst="rect">
            <a:avLst/>
          </a:prstGeom>
          <a:noFill/>
          <a:ln>
            <a:noFill/>
          </a:ln>
        </p:spPr>
      </p:pic>
      <p:sp>
        <p:nvSpPr>
          <p:cNvPr id="1087" name="Google Shape;1087;p80"/>
          <p:cNvSpPr/>
          <p:nvPr/>
        </p:nvSpPr>
        <p:spPr>
          <a:xfrm flipH="1">
            <a:off x="5657063" y="3157325"/>
            <a:ext cx="758400" cy="316500"/>
          </a:xfrm>
          <a:prstGeom prst="rightArrow">
            <a:avLst>
              <a:gd name="adj1" fmla="val 50000"/>
              <a:gd name="adj2" fmla="val 50000"/>
            </a:avLst>
          </a:prstGeom>
          <a:solidFill>
            <a:srgbClr val="FF6B65"/>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0"/>
          <p:cNvSpPr/>
          <p:nvPr/>
        </p:nvSpPr>
        <p:spPr>
          <a:xfrm flipH="1">
            <a:off x="5657063" y="3388850"/>
            <a:ext cx="758400" cy="316500"/>
          </a:xfrm>
          <a:prstGeom prst="rightArrow">
            <a:avLst>
              <a:gd name="adj1" fmla="val 50000"/>
              <a:gd name="adj2" fmla="val 50000"/>
            </a:avLst>
          </a:prstGeom>
          <a:solidFill>
            <a:srgbClr val="FF6B65"/>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0"/>
          <p:cNvSpPr/>
          <p:nvPr/>
        </p:nvSpPr>
        <p:spPr>
          <a:xfrm flipH="1">
            <a:off x="5657063" y="4161100"/>
            <a:ext cx="758400" cy="316500"/>
          </a:xfrm>
          <a:prstGeom prst="rightArrow">
            <a:avLst>
              <a:gd name="adj1" fmla="val 50000"/>
              <a:gd name="adj2" fmla="val 50000"/>
            </a:avLst>
          </a:prstGeom>
          <a:solidFill>
            <a:srgbClr val="FF6B65"/>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Audio 23">
            <a:hlinkClick r:id="" action="ppaction://media"/>
            <a:extLst>
              <a:ext uri="{FF2B5EF4-FFF2-40B4-BE49-F238E27FC236}">
                <a16:creationId xmlns:a16="http://schemas.microsoft.com/office/drawing/2014/main" id="{29CA1515-E246-AB09-BEB7-AE90B7D843E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76563" t="-76563" r="-76563" b="-76563"/>
          <a:stretch>
            <a:fillRect/>
          </a:stretch>
        </p:blipFill>
        <p:spPr>
          <a:xfrm>
            <a:off x="8952713" y="3765097"/>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873"/>
    </mc:Choice>
    <mc:Fallback xmlns="">
      <p:transition spd="slow" advTm="1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84"/>
                                        </p:tgtEl>
                                        <p:attrNameLst>
                                          <p:attrName>style.visibility</p:attrName>
                                        </p:attrNameLst>
                                      </p:cBhvr>
                                      <p:to>
                                        <p:strVal val="visible"/>
                                      </p:to>
                                    </p:set>
                                    <p:animEffect transition="in" filter="fade">
                                      <p:cBhvr>
                                        <p:cTn id="11" dur="500"/>
                                        <p:tgtEl>
                                          <p:spTgt spid="1084"/>
                                        </p:tgtEl>
                                      </p:cBhvr>
                                    </p:animEffect>
                                  </p:childTnLst>
                                </p:cTn>
                              </p:par>
                              <p:par>
                                <p:cTn id="12" presetID="10" presetClass="entr" presetSubtype="0" fill="hold" nodeType="withEffect">
                                  <p:stCondLst>
                                    <p:cond delay="0"/>
                                  </p:stCondLst>
                                  <p:childTnLst>
                                    <p:set>
                                      <p:cBhvr>
                                        <p:cTn id="13" dur="1" fill="hold">
                                          <p:stCondLst>
                                            <p:cond delay="0"/>
                                          </p:stCondLst>
                                        </p:cTn>
                                        <p:tgtEl>
                                          <p:spTgt spid="1086"/>
                                        </p:tgtEl>
                                        <p:attrNameLst>
                                          <p:attrName>style.visibility</p:attrName>
                                        </p:attrNameLst>
                                      </p:cBhvr>
                                      <p:to>
                                        <p:strVal val="visible"/>
                                      </p:to>
                                    </p:set>
                                    <p:animEffect transition="in" filter="fade">
                                      <p:cBhvr>
                                        <p:cTn id="14" dur="500"/>
                                        <p:tgtEl>
                                          <p:spTgt spid="108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85"/>
                                        </p:tgtEl>
                                        <p:attrNameLst>
                                          <p:attrName>style.visibility</p:attrName>
                                        </p:attrNameLst>
                                      </p:cBhvr>
                                      <p:to>
                                        <p:strVal val="visible"/>
                                      </p:to>
                                    </p:set>
                                    <p:animEffect transition="in" filter="fade">
                                      <p:cBhvr>
                                        <p:cTn id="17" dur="500"/>
                                        <p:tgtEl>
                                          <p:spTgt spid="1085"/>
                                        </p:tgtEl>
                                      </p:cBhvr>
                                    </p:animEffect>
                                  </p:childTnLst>
                                </p:cTn>
                              </p:par>
                              <p:par>
                                <p:cTn id="18" presetID="10" presetClass="entr" presetSubtype="0" fill="hold" nodeType="withEffect">
                                  <p:stCondLst>
                                    <p:cond delay="0"/>
                                  </p:stCondLst>
                                  <p:childTnLst>
                                    <p:set>
                                      <p:cBhvr>
                                        <p:cTn id="19" dur="1" fill="hold">
                                          <p:stCondLst>
                                            <p:cond delay="0"/>
                                          </p:stCondLst>
                                        </p:cTn>
                                        <p:tgtEl>
                                          <p:spTgt spid="1082"/>
                                        </p:tgtEl>
                                        <p:attrNameLst>
                                          <p:attrName>style.visibility</p:attrName>
                                        </p:attrNameLst>
                                      </p:cBhvr>
                                      <p:to>
                                        <p:strVal val="visible"/>
                                      </p:to>
                                    </p:set>
                                    <p:animEffect transition="in" filter="fade">
                                      <p:cBhvr>
                                        <p:cTn id="20" dur="500"/>
                                        <p:tgtEl>
                                          <p:spTgt spid="108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87"/>
                                        </p:tgtEl>
                                        <p:attrNameLst>
                                          <p:attrName>style.visibility</p:attrName>
                                        </p:attrNameLst>
                                      </p:cBhvr>
                                      <p:to>
                                        <p:strVal val="visible"/>
                                      </p:to>
                                    </p:set>
                                    <p:animEffect transition="in" filter="fade">
                                      <p:cBhvr>
                                        <p:cTn id="25" dur="500"/>
                                        <p:tgtEl>
                                          <p:spTgt spid="10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88"/>
                                        </p:tgtEl>
                                        <p:attrNameLst>
                                          <p:attrName>style.visibility</p:attrName>
                                        </p:attrNameLst>
                                      </p:cBhvr>
                                      <p:to>
                                        <p:strVal val="visible"/>
                                      </p:to>
                                    </p:set>
                                    <p:animEffect transition="in" filter="fade">
                                      <p:cBhvr>
                                        <p:cTn id="30" dur="500"/>
                                        <p:tgtEl>
                                          <p:spTgt spid="108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89"/>
                                        </p:tgtEl>
                                        <p:attrNameLst>
                                          <p:attrName>style.visibility</p:attrName>
                                        </p:attrNameLst>
                                      </p:cBhvr>
                                      <p:to>
                                        <p:strVal val="visible"/>
                                      </p:to>
                                    </p:set>
                                    <p:animEffect transition="in" filter="fade">
                                      <p:cBhvr>
                                        <p:cTn id="35" dur="500"/>
                                        <p:tgtEl>
                                          <p:spTgt spid="108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24"/>
                </p:tgtEl>
              </p:cMediaNode>
            </p:audio>
          </p:childTnLst>
        </p:cTn>
      </p:par>
    </p:tnLst>
    <p:bldLst>
      <p:bldP spid="1084" grpId="0"/>
      <p:bldP spid="1085" grpId="0"/>
      <p:bldP spid="1087" grpId="0" animBg="1"/>
      <p:bldP spid="1088" grpId="0" animBg="1"/>
      <p:bldP spid="108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81"/>
          <p:cNvSpPr txBox="1">
            <a:spLocks noGrp="1"/>
          </p:cNvSpPr>
          <p:nvPr>
            <p:ph type="title"/>
          </p:nvPr>
        </p:nvSpPr>
        <p:spPr>
          <a:xfrm>
            <a:off x="540000" y="363275"/>
            <a:ext cx="80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Normalization &amp; Encoding</a:t>
            </a:r>
            <a:endParaRPr/>
          </a:p>
        </p:txBody>
      </p:sp>
      <p:sp>
        <p:nvSpPr>
          <p:cNvPr id="1095" name="Google Shape;1095;p81"/>
          <p:cNvSpPr txBox="1"/>
          <p:nvPr/>
        </p:nvSpPr>
        <p:spPr>
          <a:xfrm>
            <a:off x="824850" y="1145475"/>
            <a:ext cx="60522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Josefin Sans"/>
                <a:ea typeface="Josefin Sans"/>
                <a:cs typeface="Josefin Sans"/>
                <a:sym typeface="Josefin Sans"/>
              </a:rPr>
              <a:t>Normalizing Technique:</a:t>
            </a:r>
            <a:endParaRPr sz="2000" b="1" dirty="0">
              <a:solidFill>
                <a:schemeClr val="dk1"/>
              </a:solidFill>
              <a:latin typeface="Josefin Sans"/>
              <a:ea typeface="Josefin Sans"/>
              <a:cs typeface="Josefin Sans"/>
              <a:sym typeface="Josefin Sans"/>
            </a:endParaRPr>
          </a:p>
        </p:txBody>
      </p:sp>
      <p:sp>
        <p:nvSpPr>
          <p:cNvPr id="1096" name="Google Shape;1096;p81"/>
          <p:cNvSpPr txBox="1"/>
          <p:nvPr/>
        </p:nvSpPr>
        <p:spPr>
          <a:xfrm>
            <a:off x="824850" y="2723975"/>
            <a:ext cx="44904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Josefin Sans"/>
                <a:ea typeface="Josefin Sans"/>
                <a:cs typeface="Josefin Sans"/>
                <a:sym typeface="Josefin Sans"/>
              </a:rPr>
              <a:t>Encoding Categorical Data:</a:t>
            </a:r>
            <a:endParaRPr sz="2000" b="1" dirty="0">
              <a:solidFill>
                <a:schemeClr val="dk1"/>
              </a:solidFill>
              <a:latin typeface="Josefin Sans"/>
              <a:ea typeface="Josefin Sans"/>
              <a:cs typeface="Josefin Sans"/>
              <a:sym typeface="Josefin Sans"/>
            </a:endParaRPr>
          </a:p>
        </p:txBody>
      </p:sp>
      <p:pic>
        <p:nvPicPr>
          <p:cNvPr id="1097" name="Google Shape;1097;p81"/>
          <p:cNvPicPr preferRelativeResize="0"/>
          <p:nvPr/>
        </p:nvPicPr>
        <p:blipFill>
          <a:blip r:embed="rId6">
            <a:alphaModFix/>
          </a:blip>
          <a:stretch>
            <a:fillRect/>
          </a:stretch>
        </p:blipFill>
        <p:spPr>
          <a:xfrm>
            <a:off x="927350" y="1665550"/>
            <a:ext cx="4210050" cy="609600"/>
          </a:xfrm>
          <a:prstGeom prst="rect">
            <a:avLst/>
          </a:prstGeom>
          <a:noFill/>
          <a:ln>
            <a:noFill/>
          </a:ln>
        </p:spPr>
      </p:pic>
      <p:pic>
        <p:nvPicPr>
          <p:cNvPr id="1098" name="Google Shape;1098;p81"/>
          <p:cNvPicPr preferRelativeResize="0"/>
          <p:nvPr/>
        </p:nvPicPr>
        <p:blipFill>
          <a:blip r:embed="rId7">
            <a:alphaModFix/>
          </a:blip>
          <a:stretch>
            <a:fillRect/>
          </a:stretch>
        </p:blipFill>
        <p:spPr>
          <a:xfrm>
            <a:off x="4371525" y="3926800"/>
            <a:ext cx="3452900" cy="387860"/>
          </a:xfrm>
          <a:prstGeom prst="rect">
            <a:avLst/>
          </a:prstGeom>
          <a:noFill/>
          <a:ln>
            <a:noFill/>
          </a:ln>
        </p:spPr>
      </p:pic>
      <p:pic>
        <p:nvPicPr>
          <p:cNvPr id="1099" name="Google Shape;1099;p81"/>
          <p:cNvPicPr preferRelativeResize="0"/>
          <p:nvPr/>
        </p:nvPicPr>
        <p:blipFill>
          <a:blip r:embed="rId8">
            <a:alphaModFix/>
          </a:blip>
          <a:stretch>
            <a:fillRect/>
          </a:stretch>
        </p:blipFill>
        <p:spPr>
          <a:xfrm>
            <a:off x="927350" y="3926810"/>
            <a:ext cx="3190875" cy="390525"/>
          </a:xfrm>
          <a:prstGeom prst="rect">
            <a:avLst/>
          </a:prstGeom>
          <a:noFill/>
          <a:ln>
            <a:noFill/>
          </a:ln>
        </p:spPr>
      </p:pic>
      <p:pic>
        <p:nvPicPr>
          <p:cNvPr id="1100" name="Google Shape;1100;p81"/>
          <p:cNvPicPr preferRelativeResize="0"/>
          <p:nvPr/>
        </p:nvPicPr>
        <p:blipFill>
          <a:blip r:embed="rId9">
            <a:alphaModFix/>
          </a:blip>
          <a:stretch>
            <a:fillRect/>
          </a:stretch>
        </p:blipFill>
        <p:spPr>
          <a:xfrm>
            <a:off x="927350" y="3220850"/>
            <a:ext cx="7519811" cy="572700"/>
          </a:xfrm>
          <a:prstGeom prst="rect">
            <a:avLst/>
          </a:prstGeom>
          <a:noFill/>
          <a:ln>
            <a:noFill/>
          </a:ln>
        </p:spPr>
      </p:pic>
      <p:pic>
        <p:nvPicPr>
          <p:cNvPr id="22" name="Audio 21">
            <a:hlinkClick r:id="" action="ppaction://media"/>
            <a:extLst>
              <a:ext uri="{FF2B5EF4-FFF2-40B4-BE49-F238E27FC236}">
                <a16:creationId xmlns:a16="http://schemas.microsoft.com/office/drawing/2014/main" id="{19E87528-6F00-9F45-1BA1-DB6EF0650C69}"/>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24"/>
    </mc:Choice>
    <mc:Fallback xmlns="">
      <p:transition spd="slow" advTm="10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95"/>
                                        </p:tgtEl>
                                        <p:attrNameLst>
                                          <p:attrName>style.visibility</p:attrName>
                                        </p:attrNameLst>
                                      </p:cBhvr>
                                      <p:to>
                                        <p:strVal val="visible"/>
                                      </p:to>
                                    </p:set>
                                    <p:animEffect transition="in" filter="fade">
                                      <p:cBhvr>
                                        <p:cTn id="11" dur="500"/>
                                        <p:tgtEl>
                                          <p:spTgt spid="1095"/>
                                        </p:tgtEl>
                                      </p:cBhvr>
                                    </p:animEffect>
                                  </p:childTnLst>
                                </p:cTn>
                              </p:par>
                              <p:par>
                                <p:cTn id="12" presetID="10" presetClass="entr" presetSubtype="0" fill="hold" nodeType="withEffect">
                                  <p:stCondLst>
                                    <p:cond delay="0"/>
                                  </p:stCondLst>
                                  <p:childTnLst>
                                    <p:set>
                                      <p:cBhvr>
                                        <p:cTn id="13" dur="1" fill="hold">
                                          <p:stCondLst>
                                            <p:cond delay="0"/>
                                          </p:stCondLst>
                                        </p:cTn>
                                        <p:tgtEl>
                                          <p:spTgt spid="1097"/>
                                        </p:tgtEl>
                                        <p:attrNameLst>
                                          <p:attrName>style.visibility</p:attrName>
                                        </p:attrNameLst>
                                      </p:cBhvr>
                                      <p:to>
                                        <p:strVal val="visible"/>
                                      </p:to>
                                    </p:set>
                                    <p:animEffect transition="in" filter="fade">
                                      <p:cBhvr>
                                        <p:cTn id="14" dur="500"/>
                                        <p:tgtEl>
                                          <p:spTgt spid="109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96"/>
                                        </p:tgtEl>
                                        <p:attrNameLst>
                                          <p:attrName>style.visibility</p:attrName>
                                        </p:attrNameLst>
                                      </p:cBhvr>
                                      <p:to>
                                        <p:strVal val="visible"/>
                                      </p:to>
                                    </p:set>
                                    <p:animEffect transition="in" filter="fade">
                                      <p:cBhvr>
                                        <p:cTn id="19" dur="500"/>
                                        <p:tgtEl>
                                          <p:spTgt spid="1096"/>
                                        </p:tgtEl>
                                      </p:cBhvr>
                                    </p:animEffect>
                                  </p:childTnLst>
                                </p:cTn>
                              </p:par>
                              <p:par>
                                <p:cTn id="20" presetID="10" presetClass="entr" presetSubtype="0" fill="hold" nodeType="withEffect">
                                  <p:stCondLst>
                                    <p:cond delay="0"/>
                                  </p:stCondLst>
                                  <p:childTnLst>
                                    <p:set>
                                      <p:cBhvr>
                                        <p:cTn id="21" dur="1" fill="hold">
                                          <p:stCondLst>
                                            <p:cond delay="0"/>
                                          </p:stCondLst>
                                        </p:cTn>
                                        <p:tgtEl>
                                          <p:spTgt spid="1100"/>
                                        </p:tgtEl>
                                        <p:attrNameLst>
                                          <p:attrName>style.visibility</p:attrName>
                                        </p:attrNameLst>
                                      </p:cBhvr>
                                      <p:to>
                                        <p:strVal val="visible"/>
                                      </p:to>
                                    </p:set>
                                    <p:animEffect transition="in" filter="fade">
                                      <p:cBhvr>
                                        <p:cTn id="22" dur="500"/>
                                        <p:tgtEl>
                                          <p:spTgt spid="1100"/>
                                        </p:tgtEl>
                                      </p:cBhvr>
                                    </p:animEffect>
                                  </p:childTnLst>
                                </p:cTn>
                              </p:par>
                              <p:par>
                                <p:cTn id="23" presetID="10" presetClass="entr" presetSubtype="0" fill="hold" nodeType="withEffect">
                                  <p:stCondLst>
                                    <p:cond delay="0"/>
                                  </p:stCondLst>
                                  <p:childTnLst>
                                    <p:set>
                                      <p:cBhvr>
                                        <p:cTn id="24" dur="1" fill="hold">
                                          <p:stCondLst>
                                            <p:cond delay="0"/>
                                          </p:stCondLst>
                                        </p:cTn>
                                        <p:tgtEl>
                                          <p:spTgt spid="1099"/>
                                        </p:tgtEl>
                                        <p:attrNameLst>
                                          <p:attrName>style.visibility</p:attrName>
                                        </p:attrNameLst>
                                      </p:cBhvr>
                                      <p:to>
                                        <p:strVal val="visible"/>
                                      </p:to>
                                    </p:set>
                                    <p:animEffect transition="in" filter="fade">
                                      <p:cBhvr>
                                        <p:cTn id="25" dur="500"/>
                                        <p:tgtEl>
                                          <p:spTgt spid="1099"/>
                                        </p:tgtEl>
                                      </p:cBhvr>
                                    </p:animEffect>
                                  </p:childTnLst>
                                </p:cTn>
                              </p:par>
                              <p:par>
                                <p:cTn id="26" presetID="10" presetClass="entr" presetSubtype="0" fill="hold" nodeType="withEffect">
                                  <p:stCondLst>
                                    <p:cond delay="0"/>
                                  </p:stCondLst>
                                  <p:childTnLst>
                                    <p:set>
                                      <p:cBhvr>
                                        <p:cTn id="27" dur="1" fill="hold">
                                          <p:stCondLst>
                                            <p:cond delay="0"/>
                                          </p:stCondLst>
                                        </p:cTn>
                                        <p:tgtEl>
                                          <p:spTgt spid="1098"/>
                                        </p:tgtEl>
                                        <p:attrNameLst>
                                          <p:attrName>style.visibility</p:attrName>
                                        </p:attrNameLst>
                                      </p:cBhvr>
                                      <p:to>
                                        <p:strVal val="visible"/>
                                      </p:to>
                                    </p:set>
                                    <p:animEffect transition="in" filter="fade">
                                      <p:cBhvr>
                                        <p:cTn id="28" dur="500"/>
                                        <p:tgtEl>
                                          <p:spTgt spid="10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2"/>
                </p:tgtEl>
              </p:cMediaNode>
            </p:audio>
          </p:childTnLst>
        </p:cTn>
      </p:par>
    </p:tnLst>
    <p:bldLst>
      <p:bldP spid="1095" grpId="0"/>
      <p:bldP spid="109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2|2.2|5.9|15.8"/>
</p:tagLst>
</file>

<file path=ppt/tags/tag10.xml><?xml version="1.0" encoding="utf-8"?>
<p:tagLst xmlns:a="http://schemas.openxmlformats.org/drawingml/2006/main" xmlns:r="http://schemas.openxmlformats.org/officeDocument/2006/relationships" xmlns:p="http://schemas.openxmlformats.org/presentationml/2006/main">
  <p:tag name="TIMING" val="|0.4|1.9"/>
</p:tagLst>
</file>

<file path=ppt/tags/tag11.xml><?xml version="1.0" encoding="utf-8"?>
<p:tagLst xmlns:a="http://schemas.openxmlformats.org/drawingml/2006/main" xmlns:r="http://schemas.openxmlformats.org/officeDocument/2006/relationships" xmlns:p="http://schemas.openxmlformats.org/presentationml/2006/main">
  <p:tag name="TIMING" val="|11.9|13.1"/>
</p:tagLst>
</file>

<file path=ppt/tags/tag12.xml><?xml version="1.0" encoding="utf-8"?>
<p:tagLst xmlns:a="http://schemas.openxmlformats.org/drawingml/2006/main" xmlns:r="http://schemas.openxmlformats.org/officeDocument/2006/relationships" xmlns:p="http://schemas.openxmlformats.org/presentationml/2006/main">
  <p:tag name="TIMING" val="|9.3"/>
</p:tagLst>
</file>

<file path=ppt/tags/tag13.xml><?xml version="1.0" encoding="utf-8"?>
<p:tagLst xmlns:a="http://schemas.openxmlformats.org/drawingml/2006/main" xmlns:r="http://schemas.openxmlformats.org/officeDocument/2006/relationships" xmlns:p="http://schemas.openxmlformats.org/presentationml/2006/main">
  <p:tag name="TIMING" val="|10.4"/>
</p:tagLst>
</file>

<file path=ppt/tags/tag14.xml><?xml version="1.0" encoding="utf-8"?>
<p:tagLst xmlns:a="http://schemas.openxmlformats.org/drawingml/2006/main" xmlns:r="http://schemas.openxmlformats.org/officeDocument/2006/relationships" xmlns:p="http://schemas.openxmlformats.org/presentationml/2006/main">
  <p:tag name="TIMING" val="|8.3|7.2|24.7"/>
</p:tagLst>
</file>

<file path=ppt/tags/tag15.xml><?xml version="1.0" encoding="utf-8"?>
<p:tagLst xmlns:a="http://schemas.openxmlformats.org/drawingml/2006/main" xmlns:r="http://schemas.openxmlformats.org/officeDocument/2006/relationships" xmlns:p="http://schemas.openxmlformats.org/presentationml/2006/main">
  <p:tag name="TIMING" val="|11.5|2.3|12.4"/>
</p:tagLst>
</file>

<file path=ppt/tags/tag2.xml><?xml version="1.0" encoding="utf-8"?>
<p:tagLst xmlns:a="http://schemas.openxmlformats.org/drawingml/2006/main" xmlns:r="http://schemas.openxmlformats.org/officeDocument/2006/relationships" xmlns:p="http://schemas.openxmlformats.org/presentationml/2006/main">
  <p:tag name="TIMING" val="|12.6"/>
</p:tagLst>
</file>

<file path=ppt/tags/tag3.xml><?xml version="1.0" encoding="utf-8"?>
<p:tagLst xmlns:a="http://schemas.openxmlformats.org/drawingml/2006/main" xmlns:r="http://schemas.openxmlformats.org/officeDocument/2006/relationships" xmlns:p="http://schemas.openxmlformats.org/presentationml/2006/main">
  <p:tag name="TIMING" val="|1.7"/>
</p:tagLst>
</file>

<file path=ppt/tags/tag4.xml><?xml version="1.0" encoding="utf-8"?>
<p:tagLst xmlns:a="http://schemas.openxmlformats.org/drawingml/2006/main" xmlns:r="http://schemas.openxmlformats.org/officeDocument/2006/relationships" xmlns:p="http://schemas.openxmlformats.org/presentationml/2006/main">
  <p:tag name="TIMING" val="|1|2.8|1.1|1.1"/>
</p:tagLst>
</file>

<file path=ppt/tags/tag5.xml><?xml version="1.0" encoding="utf-8"?>
<p:tagLst xmlns:a="http://schemas.openxmlformats.org/drawingml/2006/main" xmlns:r="http://schemas.openxmlformats.org/officeDocument/2006/relationships" xmlns:p="http://schemas.openxmlformats.org/presentationml/2006/main">
  <p:tag name="TIMING" val="|1.3|4.5"/>
</p:tagLst>
</file>

<file path=ppt/tags/tag6.xml><?xml version="1.0" encoding="utf-8"?>
<p:tagLst xmlns:a="http://schemas.openxmlformats.org/drawingml/2006/main" xmlns:r="http://schemas.openxmlformats.org/officeDocument/2006/relationships" xmlns:p="http://schemas.openxmlformats.org/presentationml/2006/main">
  <p:tag name="TIMING" val="|8.9"/>
</p:tagLst>
</file>

<file path=ppt/tags/tag7.xml><?xml version="1.0" encoding="utf-8"?>
<p:tagLst xmlns:a="http://schemas.openxmlformats.org/drawingml/2006/main" xmlns:r="http://schemas.openxmlformats.org/officeDocument/2006/relationships" xmlns:p="http://schemas.openxmlformats.org/presentationml/2006/main">
  <p:tag name="TIMING" val="|8.7"/>
</p:tagLst>
</file>

<file path=ppt/tags/tag8.xml><?xml version="1.0" encoding="utf-8"?>
<p:tagLst xmlns:a="http://schemas.openxmlformats.org/drawingml/2006/main" xmlns:r="http://schemas.openxmlformats.org/officeDocument/2006/relationships" xmlns:p="http://schemas.openxmlformats.org/presentationml/2006/main">
  <p:tag name="TIMING" val="|2.8"/>
</p:tagLst>
</file>

<file path=ppt/tags/tag9.xml><?xml version="1.0" encoding="utf-8"?>
<p:tagLst xmlns:a="http://schemas.openxmlformats.org/drawingml/2006/main" xmlns:r="http://schemas.openxmlformats.org/officeDocument/2006/relationships" xmlns:p="http://schemas.openxmlformats.org/presentationml/2006/main">
  <p:tag name="TIMING" val="|4.1|1.4"/>
</p:tagLst>
</file>

<file path=ppt/theme/theme1.xml><?xml version="1.0" encoding="utf-8"?>
<a:theme xmlns:a="http://schemas.openxmlformats.org/drawingml/2006/main" name="Aquatic and Physical Therapy Center XL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2289</Words>
  <Application>Microsoft Office PowerPoint</Application>
  <PresentationFormat>On-screen Show (16:9)</PresentationFormat>
  <Paragraphs>188</Paragraphs>
  <Slides>41</Slides>
  <Notes>41</Notes>
  <HiddenSlides>1</HiddenSlides>
  <MMClips>40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Open Sans</vt:lpstr>
      <vt:lpstr>Josefin Sans</vt:lpstr>
      <vt:lpstr>Aquatic and Physical Therapy Center XL by Slidesgo</vt:lpstr>
      <vt:lpstr>SC1015  Mini Project Predicting Churn  in Telecommunications</vt:lpstr>
      <vt:lpstr>Table of contents</vt:lpstr>
      <vt:lpstr>Problem &amp; Goals</vt:lpstr>
      <vt:lpstr>Churn in Telecom Industry</vt:lpstr>
      <vt:lpstr>Churn in Telecom Industry</vt:lpstr>
      <vt:lpstr>Explanatory Dataset</vt:lpstr>
      <vt:lpstr>Data Preprocessing</vt:lpstr>
      <vt:lpstr>Data Cleaning</vt:lpstr>
      <vt:lpstr>Data Normalization &amp; Encoding</vt:lpstr>
      <vt:lpstr>Initial Overview</vt:lpstr>
      <vt:lpstr>Initial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Using Machine Learning</vt:lpstr>
      <vt:lpstr>Stratified Sampling</vt:lpstr>
      <vt:lpstr>Using Machine Learning</vt:lpstr>
      <vt:lpstr>Using Machine Learning</vt:lpstr>
      <vt:lpstr>Using Machine Learning</vt:lpstr>
      <vt:lpstr>Results</vt:lpstr>
      <vt:lpstr>Results</vt:lpstr>
      <vt:lpstr>Results</vt:lpstr>
      <vt:lpstr>Results</vt:lpstr>
      <vt:lpstr>Results</vt:lpstr>
      <vt:lpstr>Using Deep Learning</vt:lpstr>
      <vt:lpstr>Random Forest Classifier </vt:lpstr>
      <vt:lpstr>Random Forest Classifier (K-fold) </vt:lpstr>
      <vt:lpstr>Visualisations</vt:lpstr>
      <vt:lpstr>PowerPoint Presentation</vt:lpstr>
      <vt:lpstr>Insights</vt:lpstr>
      <vt:lpstr>Data Driven insights  </vt:lpstr>
      <vt:lpstr>Insights</vt:lpstr>
      <vt:lpstr>Recommendations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 Predicting Churn  in Telecommunications</dc:title>
  <dc:creator>Keanne Imatong</dc:creator>
  <cp:lastModifiedBy>#LOO SI HUI#</cp:lastModifiedBy>
  <cp:revision>13</cp:revision>
  <dcterms:modified xsi:type="dcterms:W3CDTF">2023-04-22T14:59:35Z</dcterms:modified>
</cp:coreProperties>
</file>